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29"/>
  </p:notesMasterIdLst>
  <p:sldIdLst>
    <p:sldId id="256" r:id="rId2"/>
    <p:sldId id="257" r:id="rId3"/>
    <p:sldId id="258" r:id="rId4"/>
    <p:sldId id="260" r:id="rId5"/>
    <p:sldId id="283" r:id="rId6"/>
    <p:sldId id="284" r:id="rId7"/>
    <p:sldId id="287" r:id="rId8"/>
    <p:sldId id="288" r:id="rId9"/>
    <p:sldId id="262" r:id="rId10"/>
    <p:sldId id="277" r:id="rId11"/>
    <p:sldId id="281" r:id="rId12"/>
    <p:sldId id="261" r:id="rId13"/>
    <p:sldId id="272" r:id="rId14"/>
    <p:sldId id="263" r:id="rId15"/>
    <p:sldId id="264" r:id="rId16"/>
    <p:sldId id="274" r:id="rId17"/>
    <p:sldId id="275" r:id="rId18"/>
    <p:sldId id="276" r:id="rId19"/>
    <p:sldId id="265" r:id="rId20"/>
    <p:sldId id="278" r:id="rId21"/>
    <p:sldId id="266" r:id="rId22"/>
    <p:sldId id="279" r:id="rId23"/>
    <p:sldId id="267" r:id="rId24"/>
    <p:sldId id="269" r:id="rId25"/>
    <p:sldId id="268" r:id="rId26"/>
    <p:sldId id="270" r:id="rId27"/>
    <p:sldId id="271" r:id="rId2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CC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22" autoAdjust="0"/>
    <p:restoredTop sz="84697" autoAdjust="0"/>
  </p:normalViewPr>
  <p:slideViewPr>
    <p:cSldViewPr>
      <p:cViewPr varScale="1">
        <p:scale>
          <a:sx n="63" d="100"/>
          <a:sy n="63" d="100"/>
        </p:scale>
        <p:origin x="-1674" y="-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jpeg>
</file>

<file path=ppt/media/image6.png>
</file>

<file path=ppt/media/image7.jpeg>
</file>

<file path=ppt/media/image8.png>
</file>

<file path=ppt/media/image9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5C5A0F-2CF7-4D5C-A583-FB992F91865C}" type="datetimeFigureOut">
              <a:rPr lang="en-US" smtClean="0"/>
              <a:t>27-Jan-14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4A80C-1A85-4C7C-90DA-BEBEB2B5A9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4849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smtClean="0"/>
              <a:t>Robin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34A80C-1A85-4C7C-90DA-BEBEB2B5A9B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3844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Ewout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34A80C-1A85-4C7C-90DA-BEBEB2B5A9B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5672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smtClean="0"/>
              <a:t>Ewout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34A80C-1A85-4C7C-90DA-BEBEB2B5A9B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3638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smtClean="0"/>
              <a:t>Ewout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34A80C-1A85-4C7C-90DA-BEBEB2B5A9B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0460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smtClean="0"/>
              <a:t>Matt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34A80C-1A85-4C7C-90DA-BEBEB2B5A9B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4703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smtClean="0"/>
              <a:t>Ewout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34A80C-1A85-4C7C-90DA-BEBEB2B5A9B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7656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smtClean="0"/>
              <a:t>Ewout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34A80C-1A85-4C7C-90DA-BEBEB2B5A9B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7656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smtClean="0"/>
              <a:t>Ewout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34A80C-1A85-4C7C-90DA-BEBEB2B5A9B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76565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smtClean="0"/>
              <a:t>Ewout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34A80C-1A85-4C7C-90DA-BEBEB2B5A9B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76565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smtClean="0"/>
              <a:t>Robin</a:t>
            </a:r>
            <a:endParaRPr lang="en-US" dirty="0" smtClean="0"/>
          </a:p>
          <a:p>
            <a:r>
              <a:rPr lang="en-US" dirty="0" smtClean="0"/>
              <a:t>Placing </a:t>
            </a:r>
            <a:r>
              <a:rPr lang="en-US" dirty="0" err="1" smtClean="0"/>
              <a:t>svg</a:t>
            </a:r>
            <a:r>
              <a:rPr lang="en-US" dirty="0" smtClean="0"/>
              <a:t> and animating them.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34A80C-1A85-4C7C-90DA-BEBEB2B5A9B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62707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smtClean="0"/>
              <a:t>Robin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34A80C-1A85-4C7C-90DA-BEBEB2B5A9B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1035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smtClean="0"/>
              <a:t>Robin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34A80C-1A85-4C7C-90DA-BEBEB2B5A9B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12813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smtClean="0"/>
              <a:t>Matt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34A80C-1A85-4C7C-90DA-BEBEB2B5A9B4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13008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smtClean="0"/>
              <a:t>Ewout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34A80C-1A85-4C7C-90DA-BEBEB2B5A9B4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02279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smtClean="0"/>
              <a:t>Ewout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34A80C-1A85-4C7C-90DA-BEBEB2B5A9B4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77716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smtClean="0"/>
              <a:t>Matt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34A80C-1A85-4C7C-90DA-BEBEB2B5A9B4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31685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smtClean="0"/>
              <a:t>Matt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34A80C-1A85-4C7C-90DA-BEBEB2B5A9B4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7589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smtClean="0"/>
              <a:t>Robin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34A80C-1A85-4C7C-90DA-BEBEB2B5A9B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9823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Hoe </a:t>
            </a:r>
            <a:r>
              <a:rPr lang="en-US" dirty="0" err="1" smtClean="0"/>
              <a:t>templating</a:t>
            </a:r>
            <a:r>
              <a:rPr lang="en-US" dirty="0" smtClean="0"/>
              <a:t> </a:t>
            </a:r>
            <a:r>
              <a:rPr lang="en-US" dirty="0" err="1" smtClean="0"/>
              <a:t>systeem</a:t>
            </a:r>
            <a:r>
              <a:rPr lang="en-US" dirty="0" smtClean="0"/>
              <a:t> </a:t>
            </a:r>
            <a:r>
              <a:rPr lang="en-US" dirty="0" err="1" smtClean="0"/>
              <a:t>werkt</a:t>
            </a:r>
            <a:r>
              <a:rPr lang="en-US" dirty="0" smtClean="0"/>
              <a:t> Handlebars ? </a:t>
            </a:r>
            <a:r>
              <a:rPr lang="en-US" dirty="0" err="1" smtClean="0"/>
              <a:t>Ewout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Hoe database </a:t>
            </a:r>
            <a:r>
              <a:rPr lang="en-US" dirty="0" err="1" smtClean="0"/>
              <a:t>systeem</a:t>
            </a:r>
            <a:r>
              <a:rPr lang="en-US" dirty="0" smtClean="0"/>
              <a:t> </a:t>
            </a:r>
            <a:r>
              <a:rPr lang="en-US" dirty="0" err="1" smtClean="0"/>
              <a:t>werkt</a:t>
            </a:r>
            <a:r>
              <a:rPr lang="en-US" dirty="0" smtClean="0"/>
              <a:t> (</a:t>
            </a:r>
            <a:r>
              <a:rPr lang="en-US" dirty="0" err="1" smtClean="0"/>
              <a:t>ddp</a:t>
            </a:r>
            <a:r>
              <a:rPr lang="en-US" dirty="0" smtClean="0"/>
              <a:t>) ? Matt</a:t>
            </a:r>
          </a:p>
          <a:p>
            <a:endParaRPr 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Hoe </a:t>
            </a:r>
            <a:r>
              <a:rPr lang="en-US" dirty="0" err="1" smtClean="0"/>
              <a:t>Snap.svg</a:t>
            </a:r>
            <a:r>
              <a:rPr lang="en-US" dirty="0" smtClean="0"/>
              <a:t> </a:t>
            </a:r>
            <a:r>
              <a:rPr lang="en-US" dirty="0" err="1" smtClean="0"/>
              <a:t>werkt</a:t>
            </a:r>
            <a:r>
              <a:rPr lang="en-US" dirty="0" smtClean="0"/>
              <a:t> ? </a:t>
            </a:r>
            <a:r>
              <a:rPr lang="en-US" dirty="0" err="1" smtClean="0"/>
              <a:t>Svg</a:t>
            </a:r>
            <a:r>
              <a:rPr lang="en-US" dirty="0" smtClean="0"/>
              <a:t> </a:t>
            </a:r>
            <a:r>
              <a:rPr lang="en-US" dirty="0" err="1" smtClean="0"/>
              <a:t>zelf</a:t>
            </a:r>
            <a:r>
              <a:rPr lang="en-US" dirty="0" smtClean="0"/>
              <a:t> </a:t>
            </a:r>
            <a:r>
              <a:rPr lang="en-US" dirty="0" err="1" smtClean="0"/>
              <a:t>uitleggen</a:t>
            </a:r>
            <a:r>
              <a:rPr lang="en-US" dirty="0" smtClean="0"/>
              <a:t> ? </a:t>
            </a:r>
            <a:r>
              <a:rPr lang="en-US" dirty="0" err="1" smtClean="0"/>
              <a:t>Ewout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Hoe package manager </a:t>
            </a:r>
            <a:r>
              <a:rPr lang="en-US" dirty="0" err="1" smtClean="0"/>
              <a:t>werkt</a:t>
            </a:r>
            <a:r>
              <a:rPr lang="en-US" dirty="0" smtClean="0"/>
              <a:t> Meteorite? Robin</a:t>
            </a:r>
          </a:p>
          <a:p>
            <a:endParaRPr lang="en-US" dirty="0" smtClean="0"/>
          </a:p>
          <a:p>
            <a:r>
              <a:rPr lang="en-US" dirty="0" smtClean="0"/>
              <a:t>Hoe </a:t>
            </a:r>
            <a:r>
              <a:rPr lang="en-US" dirty="0" err="1" smtClean="0"/>
              <a:t>werkt</a:t>
            </a:r>
            <a:r>
              <a:rPr lang="en-US" dirty="0" smtClean="0"/>
              <a:t> Node.js ? Matt</a:t>
            </a:r>
          </a:p>
          <a:p>
            <a:endParaRPr lang="en-US" dirty="0" smtClean="0"/>
          </a:p>
          <a:p>
            <a:r>
              <a:rPr lang="en-US" dirty="0" smtClean="0"/>
              <a:t>Hoe </a:t>
            </a:r>
            <a:r>
              <a:rPr lang="en-US" dirty="0" err="1" smtClean="0"/>
              <a:t>werkt</a:t>
            </a:r>
            <a:r>
              <a:rPr lang="en-US" dirty="0" smtClean="0"/>
              <a:t> </a:t>
            </a:r>
            <a:r>
              <a:rPr lang="en-US" dirty="0" err="1" smtClean="0"/>
              <a:t>securtity</a:t>
            </a:r>
            <a:r>
              <a:rPr lang="en-US" dirty="0" smtClean="0"/>
              <a:t> in meteor.js (</a:t>
            </a:r>
            <a:r>
              <a:rPr lang="en-US" dirty="0" err="1" smtClean="0"/>
              <a:t>isclient</a:t>
            </a:r>
            <a:r>
              <a:rPr lang="en-US" dirty="0" smtClean="0"/>
              <a:t>, is server) </a:t>
            </a:r>
            <a:r>
              <a:rPr lang="en-US" dirty="0" err="1" smtClean="0"/>
              <a:t>Bestand</a:t>
            </a:r>
            <a:r>
              <a:rPr lang="en-US" dirty="0" smtClean="0"/>
              <a:t> </a:t>
            </a:r>
            <a:r>
              <a:rPr lang="en-US" dirty="0" err="1" smtClean="0"/>
              <a:t>systeem</a:t>
            </a:r>
            <a:r>
              <a:rPr lang="en-US" dirty="0" smtClean="0"/>
              <a:t> </a:t>
            </a:r>
            <a:r>
              <a:rPr lang="en-US" dirty="0" err="1" smtClean="0"/>
              <a:t>structuur</a:t>
            </a:r>
            <a:r>
              <a:rPr lang="en-US" dirty="0" smtClean="0"/>
              <a:t> ? Robin</a:t>
            </a:r>
          </a:p>
          <a:p>
            <a:endParaRPr lang="en-US" dirty="0" smtClean="0"/>
          </a:p>
          <a:p>
            <a:r>
              <a:rPr lang="en-US" dirty="0" smtClean="0"/>
              <a:t>Hoe sessions </a:t>
            </a:r>
            <a:r>
              <a:rPr lang="en-US" dirty="0" err="1" smtClean="0"/>
              <a:t>werken</a:t>
            </a:r>
            <a:r>
              <a:rPr lang="en-US" dirty="0" smtClean="0"/>
              <a:t> in meteor ?  Matt</a:t>
            </a:r>
          </a:p>
          <a:p>
            <a:endParaRPr lang="en-US" dirty="0" smtClean="0"/>
          </a:p>
          <a:p>
            <a:r>
              <a:rPr lang="en-US" dirty="0" smtClean="0"/>
              <a:t>Hoe het ball throwing </a:t>
            </a:r>
            <a:r>
              <a:rPr lang="en-US" dirty="0" err="1" smtClean="0"/>
              <a:t>systeem</a:t>
            </a:r>
            <a:r>
              <a:rPr lang="en-US" dirty="0" smtClean="0"/>
              <a:t> </a:t>
            </a:r>
            <a:r>
              <a:rPr lang="en-US" dirty="0" err="1" smtClean="0"/>
              <a:t>werkt</a:t>
            </a:r>
            <a:r>
              <a:rPr lang="en-US" dirty="0" smtClean="0"/>
              <a:t> ? </a:t>
            </a:r>
            <a:r>
              <a:rPr lang="en-US" dirty="0" err="1" smtClean="0"/>
              <a:t>Ewout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Hoe </a:t>
            </a:r>
            <a:r>
              <a:rPr lang="en-US" dirty="0" err="1" smtClean="0"/>
              <a:t>werkt</a:t>
            </a:r>
            <a:r>
              <a:rPr lang="en-US" dirty="0" smtClean="0"/>
              <a:t> meteor router ? Matt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34A80C-1A85-4C7C-90DA-BEBEB2B5A9B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7795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lstStyle/>
          <a:p>
            <a:r>
              <a:rPr lang="en-US"/>
              <a:t>Hoe templating systeem werkt Handlebars ? Ewout</a:t>
            </a:r>
            <a:endParaRPr/>
          </a:p>
          <a:p>
            <a:endParaRPr/>
          </a:p>
          <a:p>
            <a:r>
              <a:rPr lang="en-US"/>
              <a:t>Hoe database systeem werkt (ddp) ? Matt</a:t>
            </a:r>
            <a:endParaRPr/>
          </a:p>
          <a:p>
            <a:endParaRPr/>
          </a:p>
          <a:p>
            <a:pPr>
              <a:lnSpc>
                <a:spcPct val="100000"/>
              </a:lnSpc>
            </a:pPr>
            <a:r>
              <a:rPr lang="en-US"/>
              <a:t>Hoe Snap.svg werkt ? Svg zelf uitleggen ? Ewout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/>
              <a:t>Hoe package manager werkt Meteorite? Robin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/>
              <a:t>Hoe werkt Node.js ? Matt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/>
              <a:t>Hoe werkt securtity in meteor.js (isclient, is server) Bestand systeem structuur ? Robin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/>
              <a:t>Hoe sessions werken in meteor ?  Matt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/>
              <a:t>Hoe het ball throwing systeem werkt ? Ewout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/>
              <a:t>Hoe werkt meteor router ? Matt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320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</p:spPr>
        <p:txBody>
          <a:bodyPr anchor="b"/>
          <a:lstStyle/>
          <a:p>
            <a:pPr algn="r">
              <a:lnSpc>
                <a:spcPct val="100000"/>
              </a:lnSpc>
            </a:pPr>
            <a:fld id="{EA1FFC38-369F-4B3B-A5B6-E6A45FBF20EF}" type="slidenum">
              <a:rPr lang="en-US" sz="1200">
                <a:solidFill>
                  <a:srgbClr val="000000"/>
                </a:solidFill>
                <a:latin typeface="+mn-lt"/>
                <a:ea typeface="+mn-ea"/>
              </a:rPr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lstStyle/>
          <a:p>
            <a:r>
              <a:rPr lang="en-US"/>
              <a:t>Hoe templating systeem werkt Handlebars ? Ewout</a:t>
            </a:r>
            <a:endParaRPr/>
          </a:p>
          <a:p>
            <a:endParaRPr/>
          </a:p>
          <a:p>
            <a:r>
              <a:rPr lang="en-US"/>
              <a:t>Hoe database systeem werkt (ddp) ? Matt</a:t>
            </a:r>
            <a:endParaRPr/>
          </a:p>
          <a:p>
            <a:endParaRPr/>
          </a:p>
          <a:p>
            <a:pPr>
              <a:lnSpc>
                <a:spcPct val="100000"/>
              </a:lnSpc>
            </a:pPr>
            <a:r>
              <a:rPr lang="en-US"/>
              <a:t>Hoe Snap.svg werkt ? Svg zelf uitleggen ? Ewout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/>
              <a:t>Hoe package manager werkt Meteorite? Robin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/>
              <a:t>Hoe werkt Node.js ? Matt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/>
              <a:t>Hoe werkt securtity in meteor.js (isclient, is server) Bestand systeem structuur ? Robin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/>
              <a:t>Hoe sessions werken in meteor ?  Matt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/>
              <a:t>Hoe het ball throwing systeem werkt ? Ewout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/>
              <a:t>Hoe werkt meteor router ? Matt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322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</p:spPr>
        <p:txBody>
          <a:bodyPr anchor="b"/>
          <a:lstStyle/>
          <a:p>
            <a:pPr algn="r">
              <a:lnSpc>
                <a:spcPct val="100000"/>
              </a:lnSpc>
            </a:pPr>
            <a:fld id="{614B2E73-5362-44C6-89C4-A616F5567656}" type="slidenum">
              <a:rPr lang="en-US" sz="1200">
                <a:solidFill>
                  <a:srgbClr val="000000"/>
                </a:solidFill>
                <a:latin typeface="+mn-lt"/>
                <a:ea typeface="+mn-ea"/>
              </a:rPr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Hoe templating systeem </a:t>
            </a:r>
            <a:r>
              <a:rPr lang="en-US" dirty="0" err="1"/>
              <a:t>werkt</a:t>
            </a:r>
            <a:r>
              <a:rPr lang="en-US" dirty="0"/>
              <a:t> Handlebars ? Ewout</a:t>
            </a:r>
            <a:endParaRPr dirty="0"/>
          </a:p>
          <a:p>
            <a:endParaRPr dirty="0"/>
          </a:p>
          <a:p>
            <a:r>
              <a:rPr lang="en-US" dirty="0"/>
              <a:t>Hoe database systeem </a:t>
            </a:r>
            <a:r>
              <a:rPr lang="en-US" dirty="0" err="1"/>
              <a:t>werkt</a:t>
            </a:r>
            <a:r>
              <a:rPr lang="en-US" dirty="0"/>
              <a:t> (</a:t>
            </a:r>
            <a:r>
              <a:rPr lang="en-US" dirty="0" err="1"/>
              <a:t>ddp</a:t>
            </a:r>
            <a:r>
              <a:rPr lang="en-US" dirty="0"/>
              <a:t>) ? Matt</a:t>
            </a:r>
            <a:endParaRPr dirty="0"/>
          </a:p>
          <a:p>
            <a:endParaRPr dirty="0"/>
          </a:p>
          <a:p>
            <a:pPr>
              <a:lnSpc>
                <a:spcPct val="100000"/>
              </a:lnSpc>
            </a:pPr>
            <a:r>
              <a:rPr lang="en-US" dirty="0"/>
              <a:t>Hoe </a:t>
            </a:r>
            <a:r>
              <a:rPr lang="en-US" dirty="0" err="1"/>
              <a:t>Snap.svg</a:t>
            </a:r>
            <a:r>
              <a:rPr lang="en-US" dirty="0"/>
              <a:t> </a:t>
            </a:r>
            <a:r>
              <a:rPr lang="en-US" dirty="0" err="1"/>
              <a:t>werkt</a:t>
            </a:r>
            <a:r>
              <a:rPr lang="en-US" dirty="0"/>
              <a:t> ? </a:t>
            </a:r>
            <a:r>
              <a:rPr lang="en-US" dirty="0" err="1"/>
              <a:t>Svg</a:t>
            </a:r>
            <a:r>
              <a:rPr lang="en-US" dirty="0"/>
              <a:t> </a:t>
            </a:r>
            <a:r>
              <a:rPr lang="en-US" dirty="0" err="1"/>
              <a:t>zelf</a:t>
            </a:r>
            <a:r>
              <a:rPr lang="en-US" dirty="0"/>
              <a:t> </a:t>
            </a:r>
            <a:r>
              <a:rPr lang="en-US" dirty="0" err="1"/>
              <a:t>uitleggen</a:t>
            </a:r>
            <a:r>
              <a:rPr lang="en-US" dirty="0"/>
              <a:t> ? Ewout</a:t>
            </a:r>
            <a:endParaRPr dirty="0"/>
          </a:p>
          <a:p>
            <a:pPr>
              <a:lnSpc>
                <a:spcPct val="100000"/>
              </a:lnSpc>
            </a:pPr>
            <a:endParaRPr dirty="0"/>
          </a:p>
          <a:p>
            <a:pPr>
              <a:lnSpc>
                <a:spcPct val="100000"/>
              </a:lnSpc>
            </a:pPr>
            <a:r>
              <a:rPr lang="en-US" dirty="0"/>
              <a:t>Hoe package manager </a:t>
            </a:r>
            <a:r>
              <a:rPr lang="en-US" dirty="0" err="1"/>
              <a:t>werkt</a:t>
            </a:r>
            <a:r>
              <a:rPr lang="en-US" dirty="0"/>
              <a:t> Meteorite? Robin</a:t>
            </a:r>
            <a:endParaRPr dirty="0"/>
          </a:p>
          <a:p>
            <a:pPr>
              <a:lnSpc>
                <a:spcPct val="100000"/>
              </a:lnSpc>
            </a:pPr>
            <a:endParaRPr dirty="0"/>
          </a:p>
          <a:p>
            <a:pPr>
              <a:lnSpc>
                <a:spcPct val="100000"/>
              </a:lnSpc>
            </a:pPr>
            <a:r>
              <a:rPr lang="en-US" dirty="0"/>
              <a:t>Hoe </a:t>
            </a:r>
            <a:r>
              <a:rPr lang="en-US" dirty="0" err="1"/>
              <a:t>werkt</a:t>
            </a:r>
            <a:r>
              <a:rPr lang="en-US" dirty="0"/>
              <a:t> Node.js ? Matt</a:t>
            </a:r>
            <a:endParaRPr dirty="0"/>
          </a:p>
          <a:p>
            <a:pPr>
              <a:lnSpc>
                <a:spcPct val="100000"/>
              </a:lnSpc>
            </a:pPr>
            <a:endParaRPr dirty="0"/>
          </a:p>
          <a:p>
            <a:pPr>
              <a:lnSpc>
                <a:spcPct val="100000"/>
              </a:lnSpc>
            </a:pPr>
            <a:r>
              <a:rPr lang="en-US" dirty="0"/>
              <a:t>Hoe </a:t>
            </a:r>
            <a:r>
              <a:rPr lang="en-US" dirty="0" err="1"/>
              <a:t>werkt</a:t>
            </a:r>
            <a:r>
              <a:rPr lang="en-US" dirty="0"/>
              <a:t> </a:t>
            </a:r>
            <a:r>
              <a:rPr lang="en-US" dirty="0" err="1"/>
              <a:t>securtity</a:t>
            </a:r>
            <a:r>
              <a:rPr lang="en-US" dirty="0"/>
              <a:t> in meteor.js (</a:t>
            </a:r>
            <a:r>
              <a:rPr lang="en-US" dirty="0" err="1"/>
              <a:t>isclient</a:t>
            </a:r>
            <a:r>
              <a:rPr lang="en-US" dirty="0"/>
              <a:t>, is server) </a:t>
            </a:r>
            <a:r>
              <a:rPr lang="en-US" dirty="0" err="1"/>
              <a:t>Bestand</a:t>
            </a:r>
            <a:r>
              <a:rPr lang="en-US" dirty="0"/>
              <a:t> systeem </a:t>
            </a:r>
            <a:r>
              <a:rPr lang="en-US" dirty="0" err="1"/>
              <a:t>structuur</a:t>
            </a:r>
            <a:r>
              <a:rPr lang="en-US" dirty="0"/>
              <a:t> ? Robin</a:t>
            </a:r>
            <a:endParaRPr dirty="0"/>
          </a:p>
          <a:p>
            <a:pPr>
              <a:lnSpc>
                <a:spcPct val="100000"/>
              </a:lnSpc>
            </a:pPr>
            <a:endParaRPr dirty="0"/>
          </a:p>
          <a:p>
            <a:pPr>
              <a:lnSpc>
                <a:spcPct val="100000"/>
              </a:lnSpc>
            </a:pPr>
            <a:r>
              <a:rPr lang="en-US" dirty="0"/>
              <a:t>Hoe sessions </a:t>
            </a:r>
            <a:r>
              <a:rPr lang="en-US" dirty="0" err="1"/>
              <a:t>werken</a:t>
            </a:r>
            <a:r>
              <a:rPr lang="en-US" dirty="0"/>
              <a:t> in meteor ?  Matt</a:t>
            </a:r>
            <a:endParaRPr dirty="0"/>
          </a:p>
          <a:p>
            <a:pPr>
              <a:lnSpc>
                <a:spcPct val="100000"/>
              </a:lnSpc>
            </a:pPr>
            <a:endParaRPr dirty="0"/>
          </a:p>
          <a:p>
            <a:pPr>
              <a:lnSpc>
                <a:spcPct val="100000"/>
              </a:lnSpc>
            </a:pPr>
            <a:r>
              <a:rPr lang="en-US" dirty="0"/>
              <a:t>Hoe het ball throwing systeem </a:t>
            </a:r>
            <a:r>
              <a:rPr lang="en-US" dirty="0" err="1"/>
              <a:t>werkt</a:t>
            </a:r>
            <a:r>
              <a:rPr lang="en-US" dirty="0"/>
              <a:t> ? Ewout</a:t>
            </a:r>
            <a:endParaRPr dirty="0"/>
          </a:p>
          <a:p>
            <a:pPr>
              <a:lnSpc>
                <a:spcPct val="100000"/>
              </a:lnSpc>
            </a:pPr>
            <a:endParaRPr dirty="0"/>
          </a:p>
          <a:p>
            <a:pPr>
              <a:lnSpc>
                <a:spcPct val="100000"/>
              </a:lnSpc>
            </a:pPr>
            <a:r>
              <a:rPr lang="en-US" dirty="0"/>
              <a:t>Hoe </a:t>
            </a:r>
            <a:r>
              <a:rPr lang="en-US" dirty="0" err="1"/>
              <a:t>werkt</a:t>
            </a:r>
            <a:r>
              <a:rPr lang="en-US" dirty="0"/>
              <a:t> meteor router ? Matt</a:t>
            </a:r>
            <a:endParaRPr dirty="0"/>
          </a:p>
          <a:p>
            <a:pPr>
              <a:lnSpc>
                <a:spcPct val="100000"/>
              </a:lnSpc>
            </a:pPr>
            <a:endParaRPr dirty="0"/>
          </a:p>
        </p:txBody>
      </p:sp>
      <p:sp>
        <p:nvSpPr>
          <p:cNvPr id="326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</p:spPr>
        <p:txBody>
          <a:bodyPr anchor="b"/>
          <a:lstStyle/>
          <a:p>
            <a:pPr algn="r">
              <a:lnSpc>
                <a:spcPct val="100000"/>
              </a:lnSpc>
            </a:pPr>
            <a:fld id="{1DA62FE7-7DA2-40B9-A760-11920D7B910D}" type="slidenum">
              <a:rPr lang="en-US" sz="1200">
                <a:solidFill>
                  <a:srgbClr val="000000"/>
                </a:solidFill>
                <a:latin typeface="+mn-lt"/>
                <a:ea typeface="+mn-ea"/>
              </a:rPr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smtClean="0"/>
              <a:t>Ewout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34A80C-1A85-4C7C-90DA-BEBEB2B5A9B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738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Ewout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34A80C-1A85-4C7C-90DA-BEBEB2B5A9B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5672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38B8E-02CD-4E95-B753-6DD355F925A4}" type="datetime1">
              <a:rPr lang="en-US" smtClean="0"/>
              <a:t>27-Jan-14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Camelrace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8E4A1-59D4-41D4-A64A-07A625F706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8686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871F0-5472-41E8-9646-E0429D89F87F}" type="datetime1">
              <a:rPr lang="en-US" smtClean="0"/>
              <a:t>27-Jan-14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Camelrace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8E4A1-59D4-41D4-A64A-07A625F706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7032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055724-5E48-4094-8355-B8BDB457A585}" type="datetime1">
              <a:rPr lang="en-US" smtClean="0"/>
              <a:t>27-Jan-14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Camelrace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8E4A1-59D4-41D4-A64A-07A625F706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2040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573C4-CB50-49C4-96D6-1F63AF068972}" type="datetime1">
              <a:rPr lang="en-US" smtClean="0"/>
              <a:t>27-Jan-14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Camelrace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8E4A1-59D4-41D4-A64A-07A625F706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5267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DBCC3-45D9-47A0-AF45-EDB877B26676}" type="datetime1">
              <a:rPr lang="en-US" smtClean="0"/>
              <a:t>27-Jan-14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Camelrace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8E4A1-59D4-41D4-A64A-07A625F706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542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4967C-AB0D-4E78-91A5-3D7E931368A1}" type="datetime1">
              <a:rPr lang="en-US" smtClean="0"/>
              <a:t>27-Jan-14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Camelrace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8E4A1-59D4-41D4-A64A-07A625F706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2480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CA02B-9162-43C2-A793-5EAAB52EE8A1}" type="datetime1">
              <a:rPr lang="en-US" smtClean="0"/>
              <a:t>27-Jan-14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Camelrace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8E4A1-59D4-41D4-A64A-07A625F706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0419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29232-0B42-4450-BC51-65DD7280F2EA}" type="datetime1">
              <a:rPr lang="en-US" smtClean="0"/>
              <a:t>27-Jan-14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Camelrace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8E4A1-59D4-41D4-A64A-07A625F706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2717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971BF-789C-4F77-90F8-13288FD2831E}" type="datetime1">
              <a:rPr lang="en-US" smtClean="0"/>
              <a:t>27-Jan-14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Camelrace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8E4A1-59D4-41D4-A64A-07A625F706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4223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93A6D3-88DA-40E4-985B-B1A98A145B2C}" type="datetime1">
              <a:rPr lang="en-US" smtClean="0"/>
              <a:t>27-Jan-14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Camelrace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8E4A1-59D4-41D4-A64A-07A625F706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8957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820DD-3A85-45BB-B5D9-1F96D1B2B899}" type="datetime1">
              <a:rPr lang="en-US" smtClean="0"/>
              <a:t>27-Jan-14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Camelrace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8E4A1-59D4-41D4-A64A-07A625F706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1902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9BE549-E006-4D2E-81FD-3F0A25F95F5A}" type="datetime1">
              <a:rPr lang="en-US" smtClean="0"/>
              <a:t>27-Jan-14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Camelrace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D8E4A1-59D4-41D4-A64A-07A625F706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2587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jpe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e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3.png"/><Relationship Id="rId7" Type="http://schemas.openxmlformats.org/officeDocument/2006/relationships/image" Target="../media/image3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Relationship Id="rId9" Type="http://schemas.openxmlformats.org/officeDocument/2006/relationships/image" Target="../media/image3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8.png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6" Type="http://schemas.openxmlformats.org/officeDocument/2006/relationships/image" Target="../media/image3.png"/><Relationship Id="rId5" Type="http://schemas.openxmlformats.org/officeDocument/2006/relationships/image" Target="../media/image2.jpeg"/><Relationship Id="rId4" Type="http://schemas.openxmlformats.org/officeDocument/2006/relationships/notesSlide" Target="../notesSlides/notesSlide2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jpeg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 smtClean="0"/>
              <a:t>Camelrace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 smtClean="0"/>
              <a:t>Matthew Demyttenaere</a:t>
            </a:r>
          </a:p>
          <a:p>
            <a:r>
              <a:rPr lang="nl-BE" dirty="0" smtClean="0"/>
              <a:t>Robin Geldolf</a:t>
            </a:r>
          </a:p>
          <a:p>
            <a:r>
              <a:rPr lang="nl-BE" dirty="0" smtClean="0"/>
              <a:t>Ewout Merckx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92215"/>
            <a:ext cx="1143000" cy="745985"/>
          </a:xfrm>
          <a:prstGeom prst="rect">
            <a:avLst/>
          </a:prstGeom>
        </p:spPr>
      </p:pic>
      <p:pic>
        <p:nvPicPr>
          <p:cNvPr id="5" name="Picture 2" descr="C:\Users\ammod_000\Desktop\Kamelenrace\Camel3_reverse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33400" y="5410200"/>
            <a:ext cx="1905000" cy="2035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C:\Users\ammod_000\Desktop\Kamelenrace\Oasis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4200" y="4876800"/>
            <a:ext cx="2971800" cy="29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7217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 smtClean="0"/>
              <a:t>Used technologies</a:t>
            </a:r>
            <a:endParaRPr lang="en-US" dirty="0"/>
          </a:p>
        </p:txBody>
      </p:sp>
      <p:pic>
        <p:nvPicPr>
          <p:cNvPr id="4" name="Picture 4" descr="C:\Users\ammod_000\Desktop\Kamelenrace\snap_marquee_her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403" y="1869743"/>
            <a:ext cx="7162800" cy="36138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Camelrace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8E4A1-59D4-41D4-A64A-07A625F70674}" type="slidenum">
              <a:rPr lang="en-US" smtClean="0"/>
              <a:t>10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92215"/>
            <a:ext cx="1143000" cy="745985"/>
          </a:xfrm>
          <a:prstGeom prst="rect">
            <a:avLst/>
          </a:prstGeom>
        </p:spPr>
      </p:pic>
      <p:pic>
        <p:nvPicPr>
          <p:cNvPr id="8" name="Picture 2" descr="C:\Users\ammod_000\Desktop\Kamelenrace\Camel3_reverse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33400" y="5943600"/>
            <a:ext cx="1405829" cy="1502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3572604" y="5483633"/>
            <a:ext cx="19623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3200" b="1" dirty="0" smtClean="0"/>
              <a:t>Snap.svg</a:t>
            </a:r>
            <a:endParaRPr lang="nl-BE" b="1" dirty="0" smtClean="0"/>
          </a:p>
        </p:txBody>
      </p:sp>
    </p:spTree>
    <p:extLst>
      <p:ext uri="{BB962C8B-B14F-4D97-AF65-F5344CB8AC3E}">
        <p14:creationId xmlns:p14="http://schemas.microsoft.com/office/powerpoint/2010/main" val="1667524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 smtClean="0"/>
              <a:t>Used technologies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Camelrace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8E4A1-59D4-41D4-A64A-07A625F70674}" type="slidenum">
              <a:rPr lang="en-US" smtClean="0"/>
              <a:t>11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92215"/>
            <a:ext cx="1143000" cy="745985"/>
          </a:xfrm>
          <a:prstGeom prst="rect">
            <a:avLst/>
          </a:prstGeom>
        </p:spPr>
      </p:pic>
      <p:pic>
        <p:nvPicPr>
          <p:cNvPr id="8" name="Picture 2" descr="C:\Users\ammod_000\Desktop\Kamelenrace\Camel3_reverse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33400" y="5943600"/>
            <a:ext cx="1405829" cy="1502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C:\Users\ammod_000\Desktop\Kamelenrace\Camel3_reverse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0" y="3200400"/>
            <a:ext cx="685799" cy="73282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C:\Users\ammod_000\Desktop\Kamelenrace\Camel3_reverse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6201" y="2117081"/>
            <a:ext cx="2713399" cy="289946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1369922" y="3971326"/>
            <a:ext cx="1337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b="1" dirty="0" smtClean="0"/>
              <a:t>Camel.svg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626405" y="4953000"/>
            <a:ext cx="24929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3600" b="1" dirty="0" smtClean="0"/>
              <a:t>Camel.svg</a:t>
            </a:r>
            <a:endParaRPr lang="nl-BE" b="1" dirty="0" smtClean="0"/>
          </a:p>
        </p:txBody>
      </p:sp>
      <p:sp>
        <p:nvSpPr>
          <p:cNvPr id="14" name="Right Arrow 13"/>
          <p:cNvSpPr/>
          <p:nvPr/>
        </p:nvSpPr>
        <p:spPr>
          <a:xfrm>
            <a:off x="3505200" y="3033413"/>
            <a:ext cx="1828800" cy="1066800"/>
          </a:xfrm>
          <a:prstGeom prst="rightArrow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C:\Users\ammod_000\Dropbox\Projecten 2\Kamelenrace shit door Ewout\img\1206564626633666494sarxos_Magnifying_Glass.svg.med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847850" y="2362200"/>
            <a:ext cx="3951507" cy="37409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3500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 smtClean="0"/>
              <a:t>Used technologies</a:t>
            </a:r>
            <a:endParaRPr lang="en-US" dirty="0"/>
          </a:p>
        </p:txBody>
      </p:sp>
      <p:pic>
        <p:nvPicPr>
          <p:cNvPr id="3074" name="Picture 2" descr="C:\Users\ammod_000\Desktop\Kamelenrace\css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485770"/>
            <a:ext cx="2517388" cy="353145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C:\Users\ammod_000\Desktop\Kamelenrace\HTML5_Logo_512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85770"/>
            <a:ext cx="3478213" cy="34782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7" name="Picture 5" descr="C:\Users\ammod_000\Desktop\Kamelenrace\javascript_logo_without_title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4200" y="2750651"/>
            <a:ext cx="2819400" cy="31964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Camelrace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29589"/>
            <a:ext cx="2133600" cy="365125"/>
          </a:xfrm>
        </p:spPr>
        <p:txBody>
          <a:bodyPr/>
          <a:lstStyle/>
          <a:p>
            <a:fld id="{48D8E4A1-59D4-41D4-A64A-07A625F70674}" type="slidenum">
              <a:rPr lang="en-US" smtClean="0"/>
              <a:t>12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92215"/>
            <a:ext cx="1143000" cy="745985"/>
          </a:xfrm>
          <a:prstGeom prst="rect">
            <a:avLst/>
          </a:prstGeom>
        </p:spPr>
      </p:pic>
      <p:pic>
        <p:nvPicPr>
          <p:cNvPr id="10" name="Picture 2" descr="C:\Users\ammod_000\Desktop\Kamelenrace\Camel3_reverse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33400" y="5943600"/>
            <a:ext cx="1405829" cy="1502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2025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 smtClean="0"/>
              <a:t>Used technologies</a:t>
            </a:r>
            <a:endParaRPr lang="en-US" dirty="0"/>
          </a:p>
        </p:txBody>
      </p:sp>
      <p:pic>
        <p:nvPicPr>
          <p:cNvPr id="9218" name="Picture 2" descr="C:\Users\ammod_000\Desktop\Kamelenrace\Google_Chrome_icon_and_wordmark_(2011)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453" y="2438400"/>
            <a:ext cx="7218947" cy="1905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Camelrace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8E4A1-59D4-41D4-A64A-07A625F70674}" type="slidenum">
              <a:rPr lang="en-US" smtClean="0"/>
              <a:t>13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92215"/>
            <a:ext cx="1143000" cy="745985"/>
          </a:xfrm>
          <a:prstGeom prst="rect">
            <a:avLst/>
          </a:prstGeom>
        </p:spPr>
      </p:pic>
      <p:pic>
        <p:nvPicPr>
          <p:cNvPr id="8" name="Picture 2" descr="C:\Users\ammod_000\Desktop\Kamelenrace\Camel3_reverse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33400" y="5943600"/>
            <a:ext cx="1405829" cy="1502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8313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 smtClean="0"/>
              <a:t>Realisations</a:t>
            </a:r>
            <a:endParaRPr lang="en-US" dirty="0"/>
          </a:p>
        </p:txBody>
      </p:sp>
      <p:pic>
        <p:nvPicPr>
          <p:cNvPr id="4" name="Picture 2" descr="C:\Users\ammod_000\Desktop\Kamelenrace\set_usernam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2286000"/>
            <a:ext cx="6317316" cy="1905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/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Camelrace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8E4A1-59D4-41D4-A64A-07A625F70674}" type="slidenum">
              <a:rPr lang="en-US" smtClean="0"/>
              <a:t>14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92215"/>
            <a:ext cx="1143000" cy="745985"/>
          </a:xfrm>
          <a:prstGeom prst="rect">
            <a:avLst/>
          </a:prstGeom>
        </p:spPr>
      </p:pic>
      <p:pic>
        <p:nvPicPr>
          <p:cNvPr id="8" name="Picture 2" descr="C:\Users\ammod_000\Desktop\Kamelenrace\Camel3_reverse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33400" y="5943600"/>
            <a:ext cx="1405829" cy="1502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5878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Box 2"/>
          <p:cNvSpPr txBox="1">
            <a:spLocks noChangeArrowheads="1"/>
          </p:cNvSpPr>
          <p:nvPr/>
        </p:nvSpPr>
        <p:spPr bwMode="auto">
          <a:xfrm>
            <a:off x="609599" y="4918729"/>
            <a:ext cx="6096001" cy="1101071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spAutoFit/>
          </a:bodyPr>
          <a:lstStyle/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//we show the holes at the top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 err="1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var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i;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for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(i = 0; i &lt; 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holesArray.length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; i++) {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</a:t>
            </a:r>
            <a:r>
              <a:rPr lang="en-US" sz="950" dirty="0" err="1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var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hole = 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snapobj.circle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(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holesArray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[i].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middlepointX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, 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holesArray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[i].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middlepointY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, </a:t>
            </a:r>
            <a:r>
              <a:rPr lang="en-US" sz="950" dirty="0" smtClean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	</a:t>
            </a:r>
            <a:r>
              <a:rPr lang="en-US" sz="950" dirty="0" err="1" smtClean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holesArray</a:t>
            </a:r>
            <a:r>
              <a:rPr lang="en-US" sz="950" dirty="0" smtClean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[i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].radius</a:t>
            </a:r>
            <a:r>
              <a:rPr lang="en-US" sz="950" dirty="0" smtClean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);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}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Realisations</a:t>
            </a:r>
            <a:endParaRPr lang="en-US" dirty="0"/>
          </a:p>
        </p:txBody>
      </p:sp>
      <p:pic>
        <p:nvPicPr>
          <p:cNvPr id="5122" name="Picture 2" descr="C:\Users\ammod_000\Desktop\Kamelenrace\throw_ball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0" y="1472821"/>
            <a:ext cx="1807934" cy="45624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/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Camelrace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8E4A1-59D4-41D4-A64A-07A625F70674}" type="slidenum">
              <a:rPr lang="en-US" smtClean="0"/>
              <a:t>15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92215"/>
            <a:ext cx="1143000" cy="745985"/>
          </a:xfrm>
          <a:prstGeom prst="rect">
            <a:avLst/>
          </a:prstGeom>
        </p:spPr>
      </p:pic>
      <p:pic>
        <p:nvPicPr>
          <p:cNvPr id="7" name="Picture 2" descr="C:\Users\ammod_000\Desktop\Kamelenrace\Camel3_reverse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33400" y="5943600"/>
            <a:ext cx="1405829" cy="1502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990600" y="17526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23900" y="1828800"/>
            <a:ext cx="4610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0" name="Text Box 2"/>
          <p:cNvSpPr txBox="1">
            <a:spLocks noChangeArrowheads="1"/>
          </p:cNvSpPr>
          <p:nvPr/>
        </p:nvSpPr>
        <p:spPr bwMode="auto">
          <a:xfrm>
            <a:off x="609600" y="3108138"/>
            <a:ext cx="6096000" cy="1463862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spAutoFit/>
          </a:bodyPr>
          <a:lstStyle/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// the snap object with width and height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snapobj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= Snap(</a:t>
            </a:r>
            <a:r>
              <a:rPr lang="en-US" sz="950" dirty="0">
                <a:solidFill>
                  <a:srgbClr val="A31515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'#</a:t>
            </a:r>
            <a:r>
              <a:rPr lang="en-US" sz="950" dirty="0" err="1">
                <a:solidFill>
                  <a:srgbClr val="A31515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ballTrowLocation</a:t>
            </a:r>
            <a:r>
              <a:rPr lang="en-US" sz="950" dirty="0">
                <a:solidFill>
                  <a:srgbClr val="A31515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'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);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ballFieldWidth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= $(</a:t>
            </a:r>
            <a:r>
              <a:rPr lang="en-US" sz="950" dirty="0">
                <a:solidFill>
                  <a:srgbClr val="A31515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'#</a:t>
            </a:r>
            <a:r>
              <a:rPr lang="en-US" sz="950" dirty="0" err="1">
                <a:solidFill>
                  <a:srgbClr val="A31515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ballTrowLocation</a:t>
            </a:r>
            <a:r>
              <a:rPr lang="en-US" sz="950" dirty="0">
                <a:solidFill>
                  <a:srgbClr val="A31515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'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).width();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 err="1" smtClean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ballFieldHeight</a:t>
            </a:r>
            <a:r>
              <a:rPr lang="en-US" sz="950" dirty="0" smtClean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= $(</a:t>
            </a:r>
            <a:r>
              <a:rPr lang="en-US" sz="950" dirty="0" smtClean="0">
                <a:solidFill>
                  <a:srgbClr val="A31515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'#</a:t>
            </a:r>
            <a:r>
              <a:rPr lang="en-US" sz="950" dirty="0" err="1" smtClean="0">
                <a:solidFill>
                  <a:srgbClr val="A31515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ballTrowLocation</a:t>
            </a:r>
            <a:r>
              <a:rPr lang="en-US" sz="950" dirty="0" smtClean="0">
                <a:solidFill>
                  <a:srgbClr val="A31515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'</a:t>
            </a:r>
            <a:r>
              <a:rPr lang="en-US" sz="950" dirty="0" smtClean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).height();</a:t>
            </a: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100" dirty="0" smtClean="0">
                <a:effectLst/>
                <a:latin typeface="Calibri"/>
                <a:ea typeface="Calibri"/>
                <a:cs typeface="Times New Roman"/>
              </a:rPr>
              <a:t> 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 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// we make all the holes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holesArray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= </a:t>
            </a:r>
            <a:r>
              <a:rPr lang="en-US" sz="95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new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Array();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holesArray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[0] = </a:t>
            </a:r>
            <a:r>
              <a:rPr lang="en-US" sz="95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new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Circle(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ballFieldWidth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/ 2, 130, 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ballRadius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+ 4, </a:t>
            </a:r>
            <a:r>
              <a:rPr lang="en-US" sz="950" dirty="0">
                <a:solidFill>
                  <a:srgbClr val="A31515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'1'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);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</p:txBody>
      </p:sp>
      <p:sp>
        <p:nvSpPr>
          <p:cNvPr id="12" name="Text Box 2"/>
          <p:cNvSpPr txBox="1">
            <a:spLocks noChangeArrowheads="1"/>
          </p:cNvSpPr>
          <p:nvPr/>
        </p:nvSpPr>
        <p:spPr bwMode="auto">
          <a:xfrm>
            <a:off x="609599" y="1472821"/>
            <a:ext cx="6096000" cy="1269194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spAutoFit/>
          </a:bodyPr>
          <a:lstStyle/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// Gives us a "class" of a circle where we can use all the properties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function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Circle(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middlepointX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, 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middlepointY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, radius, nr) {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</a:t>
            </a:r>
            <a:r>
              <a:rPr lang="en-US" sz="950" dirty="0" err="1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this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.middlepointX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= 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middlepointX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;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</a:t>
            </a:r>
            <a:r>
              <a:rPr lang="en-US" sz="950" dirty="0" err="1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this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.middlepointY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= 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middlepointY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;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</a:t>
            </a:r>
            <a:r>
              <a:rPr lang="en-US" sz="950" dirty="0" err="1" smtClean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this</a:t>
            </a:r>
            <a:r>
              <a:rPr lang="en-US" sz="950" dirty="0" err="1" smtClean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.radius</a:t>
            </a:r>
            <a:r>
              <a:rPr lang="en-US" sz="950" dirty="0" smtClean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= radius;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</a:t>
            </a:r>
            <a:r>
              <a:rPr lang="en-US" sz="95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this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.nr = nr;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}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858000" y="1472821"/>
            <a:ext cx="1807934" cy="1117979"/>
          </a:xfrm>
          <a:prstGeom prst="rect">
            <a:avLst/>
          </a:prstGeom>
          <a:noFill/>
          <a:ln w="63500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411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Realisations</a:t>
            </a:r>
            <a:endParaRPr lang="en-US" dirty="0"/>
          </a:p>
        </p:txBody>
      </p:sp>
      <p:pic>
        <p:nvPicPr>
          <p:cNvPr id="5122" name="Picture 2" descr="C:\Users\ammod_000\Desktop\Kamelenrace\throw_ball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0" y="1472821"/>
            <a:ext cx="1807934" cy="45624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/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Camelrace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8E4A1-59D4-41D4-A64A-07A625F70674}" type="slidenum">
              <a:rPr lang="en-US" smtClean="0"/>
              <a:t>16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92215"/>
            <a:ext cx="1143000" cy="745985"/>
          </a:xfrm>
          <a:prstGeom prst="rect">
            <a:avLst/>
          </a:prstGeom>
        </p:spPr>
      </p:pic>
      <p:pic>
        <p:nvPicPr>
          <p:cNvPr id="7" name="Picture 2" descr="C:\Users\ammod_000\Desktop\Kamelenrace\Camel3_reverse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33400" y="5943600"/>
            <a:ext cx="1405829" cy="1502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990600" y="17526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23900" y="1828800"/>
            <a:ext cx="4610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3" name="Text Box 2"/>
          <p:cNvSpPr txBox="1">
            <a:spLocks noChangeArrowheads="1"/>
          </p:cNvSpPr>
          <p:nvPr/>
        </p:nvSpPr>
        <p:spPr bwMode="auto">
          <a:xfrm>
            <a:off x="609600" y="1472821"/>
            <a:ext cx="6096000" cy="4852867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spAutoFit/>
          </a:bodyPr>
          <a:lstStyle/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function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showBackground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() {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</a:t>
            </a:r>
            <a:r>
              <a:rPr lang="en-US" sz="95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// Makes the wooden background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</a:t>
            </a:r>
            <a:r>
              <a:rPr lang="en-US" sz="950" dirty="0" err="1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var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counter = 0;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</a:t>
            </a:r>
            <a:r>
              <a:rPr lang="en-US" sz="950" dirty="0" err="1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var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i;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</a:t>
            </a:r>
            <a:r>
              <a:rPr lang="en-US" sz="95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for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(i = 0; i &lt; 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ballFieldWidth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; i += 15) {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 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    </a:t>
            </a:r>
            <a:r>
              <a:rPr lang="en-US" sz="95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// If i is even, create an indent of -120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    </a:t>
            </a:r>
            <a:r>
              <a:rPr lang="en-US" sz="95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// and make then pieces of wood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    </a:t>
            </a:r>
            <a:r>
              <a:rPr lang="en-US" sz="950" dirty="0" err="1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var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j;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    </a:t>
            </a:r>
            <a:r>
              <a:rPr lang="en-US" sz="95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for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((i % 30 == 0 ? j = 0 : j = -120) ;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         j &lt; 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ballFieldHeight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; j += 80) {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        </a:t>
            </a:r>
            <a:r>
              <a:rPr lang="en-US" sz="950" dirty="0" err="1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var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woodblock = 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snapobj.rect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(i, j, 16, 80);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        </a:t>
            </a:r>
            <a:r>
              <a:rPr lang="en-US" sz="950" dirty="0" err="1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var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colour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;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        </a:t>
            </a:r>
            <a:r>
              <a:rPr lang="en-US" sz="95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switch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(counter % 7) {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            </a:t>
            </a:r>
            <a:r>
              <a:rPr lang="en-US" sz="95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case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0: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                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colour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= </a:t>
            </a:r>
            <a:r>
              <a:rPr lang="en-US" sz="950" dirty="0">
                <a:solidFill>
                  <a:srgbClr val="A31515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'#D7AD7B'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                </a:t>
            </a:r>
            <a:r>
              <a:rPr lang="en-US" sz="95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break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;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>
              <a:lnSpc>
                <a:spcPct val="115000"/>
              </a:lnSpc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            </a:t>
            </a:r>
            <a:r>
              <a:rPr lang="en-US" sz="1100" dirty="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// </a:t>
            </a:r>
            <a:r>
              <a:rPr lang="en-US" sz="1100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all the different colors</a:t>
            </a:r>
            <a:r>
              <a:rPr lang="en-US" sz="950" dirty="0" smtClean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   </a:t>
            </a:r>
          </a:p>
          <a:p>
            <a:pPr>
              <a:lnSpc>
                <a:spcPct val="115000"/>
              </a:lnSpc>
            </a:pPr>
            <a:r>
              <a:rPr lang="en-US" sz="950" dirty="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</a:t>
            </a:r>
            <a:r>
              <a:rPr lang="en-US" sz="95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  </a:t>
            </a:r>
            <a:r>
              <a:rPr lang="en-US" sz="950" dirty="0" smtClean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 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}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        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woodblock.attr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({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            fill: 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colour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        });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        counter++;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 smtClean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    }</a:t>
            </a:r>
          </a:p>
          <a:p>
            <a:pPr>
              <a:lnSpc>
                <a:spcPct val="115000"/>
              </a:lnSpc>
            </a:pPr>
            <a:r>
              <a:rPr lang="nl-BE" sz="1100" dirty="0" smtClean="0">
                <a:highlight>
                  <a:srgbClr val="FFFFFF"/>
                </a:highlight>
                <a:latin typeface="Calibri"/>
                <a:ea typeface="Calibri"/>
                <a:cs typeface="Times New Roman"/>
              </a:rPr>
              <a:t>                 </a:t>
            </a:r>
            <a:r>
              <a:rPr lang="en-US" sz="1100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// code for the dots</a:t>
            </a:r>
            <a:endParaRPr lang="en-US" sz="1100" dirty="0" smtClean="0">
              <a:highlight>
                <a:srgbClr val="FFFFFF"/>
              </a:highlight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}</a:t>
            </a:r>
          </a:p>
          <a:p>
            <a:pPr>
              <a:lnSpc>
                <a:spcPct val="115000"/>
              </a:lnSpc>
            </a:pPr>
            <a:r>
              <a:rPr lang="nl-BE" sz="1100" dirty="0" smtClean="0">
                <a:highlight>
                  <a:srgbClr val="FFFFFF"/>
                </a:highlight>
                <a:latin typeface="Calibri"/>
                <a:ea typeface="Calibri"/>
                <a:cs typeface="Times New Roman"/>
              </a:rPr>
              <a:t>         </a:t>
            </a:r>
            <a:r>
              <a:rPr lang="en-US" sz="1100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// </a:t>
            </a:r>
            <a:r>
              <a:rPr lang="en-US" sz="1100" dirty="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code for the </a:t>
            </a:r>
            <a:r>
              <a:rPr lang="en-US" sz="1100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triangles</a:t>
            </a:r>
            <a:endParaRPr lang="en-US" sz="1100" dirty="0" smtClean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950" dirty="0" smtClean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}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7079630" y="2857500"/>
            <a:ext cx="609600" cy="381000"/>
          </a:xfrm>
          <a:prstGeom prst="straightConnector1">
            <a:avLst/>
          </a:prstGeom>
          <a:ln w="635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6864927" y="3754058"/>
            <a:ext cx="609600" cy="381000"/>
          </a:xfrm>
          <a:prstGeom prst="straightConnector1">
            <a:avLst/>
          </a:prstGeom>
          <a:ln w="635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7751576" y="5257800"/>
            <a:ext cx="609600" cy="381000"/>
          </a:xfrm>
          <a:prstGeom prst="straightConnector1">
            <a:avLst/>
          </a:prstGeom>
          <a:ln w="635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0168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Realisations</a:t>
            </a:r>
            <a:endParaRPr lang="en-US" dirty="0"/>
          </a:p>
        </p:txBody>
      </p:sp>
      <p:pic>
        <p:nvPicPr>
          <p:cNvPr id="5122" name="Picture 2" descr="C:\Users\ammod_000\Desktop\Kamelenrace\throw_ball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0" y="1472821"/>
            <a:ext cx="1807934" cy="45624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/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Camelrace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8E4A1-59D4-41D4-A64A-07A625F70674}" type="slidenum">
              <a:rPr lang="en-US" smtClean="0"/>
              <a:t>17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92215"/>
            <a:ext cx="1143000" cy="745985"/>
          </a:xfrm>
          <a:prstGeom prst="rect">
            <a:avLst/>
          </a:prstGeom>
        </p:spPr>
      </p:pic>
      <p:pic>
        <p:nvPicPr>
          <p:cNvPr id="7" name="Picture 2" descr="C:\Users\ammod_000\Desktop\Kamelenrace\Camel3_reverse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33400" y="5943600"/>
            <a:ext cx="1405829" cy="1502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990600" y="17526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23900" y="1828800"/>
            <a:ext cx="4610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1" name="Text Box 2"/>
          <p:cNvSpPr txBox="1">
            <a:spLocks noChangeArrowheads="1"/>
          </p:cNvSpPr>
          <p:nvPr/>
        </p:nvSpPr>
        <p:spPr bwMode="auto">
          <a:xfrm>
            <a:off x="609600" y="1472821"/>
            <a:ext cx="6096000" cy="4967898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spAutoFit/>
          </a:bodyPr>
          <a:lstStyle/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function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hoverInCanvas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() {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</a:t>
            </a:r>
            <a:r>
              <a:rPr lang="en-US" sz="95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// </a:t>
            </a:r>
            <a:r>
              <a:rPr lang="en-US" sz="950" dirty="0" err="1">
                <a:solidFill>
                  <a:srgbClr val="008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Eventlistener</a:t>
            </a:r>
            <a:r>
              <a:rPr lang="en-US" sz="95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for when there is a click on the canvas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canvas.mousedown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(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onMouseDown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);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}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 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// Method for when the mouse is down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function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onMouseDown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(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mouseEvent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) {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</a:t>
            </a:r>
            <a:r>
              <a:rPr lang="en-US" sz="95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// If the mouse is on the ball, then you can move the ball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</a:t>
            </a:r>
            <a:r>
              <a:rPr lang="en-US" sz="95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if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(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getDistance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(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mouseEvent.offsetX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, 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mouseEvent.offsetY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, 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ball.node.cx.baseVal.value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, </a:t>
            </a:r>
            <a:r>
              <a:rPr lang="en-US" sz="950" dirty="0" smtClean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	</a:t>
            </a:r>
            <a:r>
              <a:rPr lang="en-US" sz="950" dirty="0" err="1" smtClean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ball.node.cy.baseVal.value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) &lt;= 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ballRadius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    </a:t>
            </a:r>
            <a:r>
              <a:rPr lang="en-US" sz="950" dirty="0" smtClean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	&amp;&amp; 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mouseEvent.offsetY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&gt; 450) {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    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isMouseDown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= </a:t>
            </a:r>
            <a:r>
              <a:rPr lang="en-US" sz="95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true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;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    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oldX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= 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ball.node.cx.baseVal.value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;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    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oldY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= 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ball.node.cy.baseVal.value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;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    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oldTime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= 0;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    time = 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Date.now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();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 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    </a:t>
            </a:r>
            <a:r>
              <a:rPr lang="en-US" sz="95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// add additional event listeners for dragging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    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canvas.mouseup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(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onMouseUp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);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    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canvas.mousemove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(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onMouseMove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);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}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}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 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// When the mouse hovers out of the canvas, removes al the </a:t>
            </a:r>
            <a:r>
              <a:rPr lang="en-US" sz="950" dirty="0" err="1">
                <a:solidFill>
                  <a:srgbClr val="008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eventlisteners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// The ball will be thrown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function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hoverOutCanvas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() {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onMouseUp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();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canvas.unmousedown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(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onMouseDown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);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}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858000" y="4648200"/>
            <a:ext cx="1807934" cy="1387096"/>
          </a:xfrm>
          <a:prstGeom prst="rect">
            <a:avLst/>
          </a:prstGeom>
          <a:noFill/>
          <a:ln w="63500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234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Realisations</a:t>
            </a:r>
            <a:endParaRPr lang="en-US" dirty="0"/>
          </a:p>
        </p:txBody>
      </p:sp>
      <p:pic>
        <p:nvPicPr>
          <p:cNvPr id="5122" name="Picture 2" descr="C:\Users\ammod_000\Desktop\Kamelenrace\throw_ball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0" y="1472821"/>
            <a:ext cx="1807934" cy="45624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/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Camelrace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8E4A1-59D4-41D4-A64A-07A625F70674}" type="slidenum">
              <a:rPr lang="en-US" smtClean="0"/>
              <a:t>18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92215"/>
            <a:ext cx="1143000" cy="745985"/>
          </a:xfrm>
          <a:prstGeom prst="rect">
            <a:avLst/>
          </a:prstGeom>
        </p:spPr>
      </p:pic>
      <p:pic>
        <p:nvPicPr>
          <p:cNvPr id="7" name="Picture 2" descr="C:\Users\ammod_000\Desktop\Kamelenrace\Camel3_reverse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33400" y="5943600"/>
            <a:ext cx="1405829" cy="1502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990600" y="17526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23900" y="1828800"/>
            <a:ext cx="4610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cxnSp>
        <p:nvCxnSpPr>
          <p:cNvPr id="13" name="Straight Arrow Connector 12"/>
          <p:cNvCxnSpPr/>
          <p:nvPr/>
        </p:nvCxnSpPr>
        <p:spPr>
          <a:xfrm flipH="1" flipV="1">
            <a:off x="7782749" y="2438400"/>
            <a:ext cx="10350" cy="3276600"/>
          </a:xfrm>
          <a:prstGeom prst="straightConnector1">
            <a:avLst/>
          </a:prstGeom>
          <a:ln w="635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Box 2"/>
          <p:cNvSpPr txBox="1">
            <a:spLocks noChangeArrowheads="1"/>
          </p:cNvSpPr>
          <p:nvPr/>
        </p:nvSpPr>
        <p:spPr bwMode="auto">
          <a:xfrm>
            <a:off x="609601" y="3547200"/>
            <a:ext cx="6172158" cy="24726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spAutoFit/>
          </a:bodyPr>
          <a:lstStyle/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// The ball goes to the middle of the hole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function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ballGoesInHole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(hole) {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console.log(</a:t>
            </a:r>
            <a:r>
              <a:rPr lang="en-US" sz="950" dirty="0">
                <a:solidFill>
                  <a:srgbClr val="A31515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"Ball went into hole: "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+ hole.nr);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</a:t>
            </a:r>
            <a:r>
              <a:rPr lang="en-US" sz="95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//Get the current state of the game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</a:t>
            </a:r>
            <a:r>
              <a:rPr lang="en-US" sz="950" dirty="0" err="1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var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tempGame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= 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Games.findOne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({}, { 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GameId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: 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Session.get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(</a:t>
            </a:r>
            <a:r>
              <a:rPr lang="en-US" sz="950" dirty="0">
                <a:solidFill>
                  <a:srgbClr val="A31515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"</a:t>
            </a:r>
            <a:r>
              <a:rPr lang="en-US" sz="950" dirty="0" err="1">
                <a:solidFill>
                  <a:srgbClr val="A31515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GameId</a:t>
            </a:r>
            <a:r>
              <a:rPr lang="en-US" sz="950" dirty="0">
                <a:solidFill>
                  <a:srgbClr val="A31515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"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) });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</a:t>
            </a:r>
            <a:r>
              <a:rPr lang="en-US" sz="95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//Increase the current location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tempGame.Players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[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Session.get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(</a:t>
            </a:r>
            <a:r>
              <a:rPr lang="en-US" sz="950" dirty="0">
                <a:solidFill>
                  <a:srgbClr val="A31515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"</a:t>
            </a:r>
            <a:r>
              <a:rPr lang="en-US" sz="950" dirty="0" err="1">
                <a:solidFill>
                  <a:srgbClr val="A31515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PlayerId</a:t>
            </a:r>
            <a:r>
              <a:rPr lang="en-US" sz="950" dirty="0">
                <a:solidFill>
                  <a:srgbClr val="A31515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"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)].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CurrentLocation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+= 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parseInt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(hole.nr) * 50;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</a:t>
            </a:r>
            <a:r>
              <a:rPr lang="en-US" sz="95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//Update the game in the DB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Games.update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(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tempGame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._id, 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tempGame</a:t>
            </a:r>
            <a:r>
              <a:rPr lang="en-US" sz="950" dirty="0" smtClean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);</a:t>
            </a: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100" dirty="0" smtClean="0">
                <a:effectLst/>
                <a:latin typeface="Calibri"/>
                <a:ea typeface="Calibri"/>
                <a:cs typeface="Times New Roman"/>
              </a:rPr>
              <a:t> 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 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</a:t>
            </a:r>
            <a:r>
              <a:rPr lang="en-US" sz="95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//Reset the ball location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ball.animate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({ cx: 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hole.middlepointX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, cy: 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hole.middlepointY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, r: 0 }, 1000);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setTimeout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(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resetBall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, 1000);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}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</p:txBody>
      </p:sp>
      <p:sp>
        <p:nvSpPr>
          <p:cNvPr id="20" name="Text Box 2"/>
          <p:cNvSpPr txBox="1">
            <a:spLocks noChangeArrowheads="1"/>
          </p:cNvSpPr>
          <p:nvPr/>
        </p:nvSpPr>
        <p:spPr bwMode="auto">
          <a:xfrm>
            <a:off x="609601" y="1485264"/>
            <a:ext cx="6172158" cy="1941685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spAutoFit/>
          </a:bodyPr>
          <a:lstStyle/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// Check if the ball is above a hole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 err="1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var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i;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for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(i = 0; i &lt; 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holesArray.length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; i++) {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</a:t>
            </a:r>
            <a:r>
              <a:rPr lang="en-US" sz="95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if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(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holesArray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[i].radius &gt; 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getDistance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(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ball.node.cx.baseVal.value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, </a:t>
            </a:r>
            <a:r>
              <a:rPr lang="en-US" sz="950" dirty="0" err="1" smtClean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ball.node.cy.baseVal.value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, 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holesArray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[i].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middlepointX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, 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holesArray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[i].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middlepointY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)) {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    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isAboveHole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= </a:t>
            </a:r>
            <a:r>
              <a:rPr lang="en-US" sz="95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true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;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    console.log(</a:t>
            </a:r>
            <a:r>
              <a:rPr lang="en-US" sz="950" dirty="0">
                <a:solidFill>
                  <a:srgbClr val="A31515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'The ball is above hole '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+ 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holesArray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[i].nr);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    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ballGoesInHole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(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holesArray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[i]);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    </a:t>
            </a:r>
            <a:r>
              <a:rPr lang="en-US" sz="95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return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;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}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}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176111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Realisations</a:t>
            </a:r>
            <a:endParaRPr lang="en-US" dirty="0"/>
          </a:p>
        </p:txBody>
      </p:sp>
      <p:pic>
        <p:nvPicPr>
          <p:cNvPr id="6146" name="Picture 2" descr="C:\Users\ammod_000\Desktop\Kamelenrace\moving_the_camel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390" b="13996"/>
          <a:stretch/>
        </p:blipFill>
        <p:spPr bwMode="auto">
          <a:xfrm>
            <a:off x="1905000" y="1781033"/>
            <a:ext cx="5745163" cy="281143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/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Camelrace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8E4A1-59D4-41D4-A64A-07A625F70674}" type="slidenum">
              <a:rPr lang="en-US" smtClean="0"/>
              <a:t>19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92215"/>
            <a:ext cx="1143000" cy="745985"/>
          </a:xfrm>
          <a:prstGeom prst="rect">
            <a:avLst/>
          </a:prstGeom>
        </p:spPr>
      </p:pic>
      <p:pic>
        <p:nvPicPr>
          <p:cNvPr id="8" name="Picture 2" descr="C:\Users\ammod_000\Desktop\Kamelenrace\Camel3_reverse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33400" y="5943600"/>
            <a:ext cx="1405829" cy="1502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2059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Index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 smtClean="0"/>
              <a:t>Problem</a:t>
            </a:r>
          </a:p>
          <a:p>
            <a:r>
              <a:rPr lang="nl-BE" dirty="0" smtClean="0"/>
              <a:t>Used technologies</a:t>
            </a:r>
          </a:p>
          <a:p>
            <a:r>
              <a:rPr lang="nl-BE" dirty="0" smtClean="0"/>
              <a:t>Realizations</a:t>
            </a:r>
            <a:endParaRPr lang="nl-BE" dirty="0" smtClean="0"/>
          </a:p>
          <a:p>
            <a:r>
              <a:rPr lang="nl-BE" dirty="0" smtClean="0"/>
              <a:t>Demo</a:t>
            </a:r>
          </a:p>
          <a:p>
            <a:r>
              <a:rPr lang="nl-BE" dirty="0" smtClean="0"/>
              <a:t>Not realized</a:t>
            </a:r>
          </a:p>
          <a:p>
            <a:r>
              <a:rPr lang="nl-BE" dirty="0" smtClean="0"/>
              <a:t>Future / reflection</a:t>
            </a:r>
          </a:p>
          <a:p>
            <a:r>
              <a:rPr lang="nl-BE" dirty="0" smtClean="0"/>
              <a:t>Conclusion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Camelrace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8E4A1-59D4-41D4-A64A-07A625F70674}" type="slidenum">
              <a:rPr lang="en-US" smtClean="0"/>
              <a:t>2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92215"/>
            <a:ext cx="1143000" cy="745985"/>
          </a:xfrm>
          <a:prstGeom prst="rect">
            <a:avLst/>
          </a:prstGeom>
        </p:spPr>
      </p:pic>
      <p:pic>
        <p:nvPicPr>
          <p:cNvPr id="8" name="Picture 2" descr="C:\Users\ammod_000\Desktop\Kamelenrace\Camel3_reverse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33400" y="5943600"/>
            <a:ext cx="1405829" cy="1502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1819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Realisations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Camelrace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8E4A1-59D4-41D4-A64A-07A625F70674}" type="slidenum">
              <a:rPr lang="en-US" smtClean="0"/>
              <a:t>20</a:t>
            </a:fld>
            <a:endParaRPr lang="en-US"/>
          </a:p>
        </p:txBody>
      </p:sp>
      <p:pic>
        <p:nvPicPr>
          <p:cNvPr id="6" name="Picture 2" descr="C:\Users\ammod_000\Desktop\Kamelenrace\Camel3_reverse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33400" y="5943600"/>
            <a:ext cx="1405829" cy="1502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" name="Straight Arrow Connector 13"/>
          <p:cNvCxnSpPr/>
          <p:nvPr/>
        </p:nvCxnSpPr>
        <p:spPr>
          <a:xfrm flipV="1">
            <a:off x="-1981200" y="4114800"/>
            <a:ext cx="1600200" cy="990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Picture 16" descr="Schermafbeelding 2014-01-26 om 17.12.2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400" y="1587500"/>
            <a:ext cx="3251200" cy="546100"/>
          </a:xfrm>
          <a:prstGeom prst="rect">
            <a:avLst/>
          </a:prstGeom>
        </p:spPr>
      </p:pic>
      <p:pic>
        <p:nvPicPr>
          <p:cNvPr id="18" name="Picture 17" descr="Schermafbeelding 2014-01-26 om 17.12.36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900" y="3657600"/>
            <a:ext cx="5219700" cy="317500"/>
          </a:xfrm>
          <a:prstGeom prst="rect">
            <a:avLst/>
          </a:prstGeom>
        </p:spPr>
      </p:pic>
      <p:pic>
        <p:nvPicPr>
          <p:cNvPr id="19" name="Picture 18" descr="Schermafbeelding 2014-01-26 om 17.12.53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233" y="4038600"/>
            <a:ext cx="7432167" cy="685800"/>
          </a:xfrm>
          <a:prstGeom prst="rect">
            <a:avLst/>
          </a:prstGeom>
        </p:spPr>
      </p:pic>
      <p:pic>
        <p:nvPicPr>
          <p:cNvPr id="21" name="Picture 20" descr="Schermafbeelding 2014-01-26 om 17.13.29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2362200"/>
            <a:ext cx="6756400" cy="393700"/>
          </a:xfrm>
          <a:prstGeom prst="rect">
            <a:avLst/>
          </a:prstGeom>
        </p:spPr>
      </p:pic>
      <p:pic>
        <p:nvPicPr>
          <p:cNvPr id="28" name="Picture 27" descr="Schermafbeelding 2014-01-26 om 17.29.27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3" y="5410200"/>
            <a:ext cx="9144000" cy="603036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381000" y="1688068"/>
            <a:ext cx="16596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Creating field</a:t>
            </a:r>
            <a:endParaRPr lang="en-US" b="1" dirty="0"/>
          </a:p>
        </p:txBody>
      </p:sp>
      <p:sp>
        <p:nvSpPr>
          <p:cNvPr id="31" name="TextBox 30"/>
          <p:cNvSpPr txBox="1"/>
          <p:nvPr/>
        </p:nvSpPr>
        <p:spPr>
          <a:xfrm>
            <a:off x="381000" y="2438400"/>
            <a:ext cx="19286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Add text to field</a:t>
            </a:r>
            <a:endParaRPr lang="en-US" b="1" dirty="0"/>
          </a:p>
        </p:txBody>
      </p:sp>
      <p:sp>
        <p:nvSpPr>
          <p:cNvPr id="32" name="TextBox 31"/>
          <p:cNvSpPr txBox="1"/>
          <p:nvPr/>
        </p:nvSpPr>
        <p:spPr>
          <a:xfrm>
            <a:off x="3301111" y="3124200"/>
            <a:ext cx="2185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Add image to field</a:t>
            </a:r>
            <a:endParaRPr lang="en-US" b="1" dirty="0"/>
          </a:p>
        </p:txBody>
      </p:sp>
      <p:sp>
        <p:nvSpPr>
          <p:cNvPr id="33" name="Rectangle 32"/>
          <p:cNvSpPr/>
          <p:nvPr/>
        </p:nvSpPr>
        <p:spPr>
          <a:xfrm>
            <a:off x="3657600" y="4964668"/>
            <a:ext cx="18266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/>
              <a:t>Animate image</a:t>
            </a:r>
            <a:endParaRPr lang="en-US" dirty="0"/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92215"/>
            <a:ext cx="1143000" cy="745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116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Realisations</a:t>
            </a:r>
            <a:endParaRPr lang="en-US" dirty="0"/>
          </a:p>
        </p:txBody>
      </p:sp>
      <p:pic>
        <p:nvPicPr>
          <p:cNvPr id="7170" name="Picture 2" descr="C:\Users\ammod_000\Desktop\Kamelenrace\finish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3" t="3117" r="2192" b="2147"/>
          <a:stretch/>
        </p:blipFill>
        <p:spPr bwMode="auto">
          <a:xfrm>
            <a:off x="4648200" y="1219200"/>
            <a:ext cx="3789529" cy="26980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/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Camelrace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8E4A1-59D4-41D4-A64A-07A625F70674}" type="slidenum">
              <a:rPr lang="en-US" smtClean="0"/>
              <a:t>21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92215"/>
            <a:ext cx="1143000" cy="745985"/>
          </a:xfrm>
          <a:prstGeom prst="rect">
            <a:avLst/>
          </a:prstGeom>
        </p:spPr>
      </p:pic>
      <p:pic>
        <p:nvPicPr>
          <p:cNvPr id="8" name="Picture 2" descr="C:\Users\ammod_000\Desktop\Kamelenrace\Camel3_reverse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33400" y="5943600"/>
            <a:ext cx="1405829" cy="1502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Schermafbeelding 2014-01-26 om 17.57.44.png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1219200"/>
            <a:ext cx="3657600" cy="2667000"/>
          </a:xfrm>
          <a:prstGeom prst="rect">
            <a:avLst/>
          </a:prstGeom>
          <a:effectLst>
            <a:outerShdw blurRad="292100" dist="139700" dir="2700000" algn="tl" rotWithShape="0">
              <a:srgbClr val="000000">
                <a:alpha val="65000"/>
              </a:srgbClr>
            </a:outerShdw>
          </a:effectLst>
        </p:spPr>
      </p:pic>
      <p:pic>
        <p:nvPicPr>
          <p:cNvPr id="7" name="Picture 6" descr="Schermafbeelding 2014-01-26 om 17.58.42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4038600"/>
            <a:ext cx="7162800" cy="26585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49599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Realisations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Camelrace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8E4A1-59D4-41D4-A64A-07A625F70674}" type="slidenum">
              <a:rPr lang="en-US" smtClean="0"/>
              <a:t>22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92215"/>
            <a:ext cx="1143000" cy="745985"/>
          </a:xfrm>
          <a:prstGeom prst="rect">
            <a:avLst/>
          </a:prstGeom>
        </p:spPr>
      </p:pic>
      <p:pic>
        <p:nvPicPr>
          <p:cNvPr id="7" name="Picture 2" descr="C:\Users\ammod_000\Desktop\Kamelenrace\Camel3_revers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33400" y="5943600"/>
            <a:ext cx="1405829" cy="1502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Schermafbeelding 2014-01-26 om 17.46.04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300" y="3048000"/>
            <a:ext cx="7645400" cy="381000"/>
          </a:xfrm>
          <a:prstGeom prst="rect">
            <a:avLst/>
          </a:prstGeom>
        </p:spPr>
      </p:pic>
      <p:pic>
        <p:nvPicPr>
          <p:cNvPr id="10" name="Picture 9" descr="Schermafbeelding 2014-01-26 om 17.46.15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700" y="2057400"/>
            <a:ext cx="5448300" cy="266700"/>
          </a:xfrm>
          <a:prstGeom prst="rect">
            <a:avLst/>
          </a:prstGeom>
        </p:spPr>
      </p:pic>
      <p:pic>
        <p:nvPicPr>
          <p:cNvPr id="11" name="Picture 10" descr="Schermafbeelding 2014-01-26 om 17.47.15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0" y="5257800"/>
            <a:ext cx="2603500" cy="8763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0" y="1630624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Check finished</a:t>
            </a:r>
            <a:endParaRPr lang="en-US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0" y="2678668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Check </a:t>
            </a:r>
            <a:r>
              <a:rPr lang="en-US" b="1" dirty="0" smtClean="0"/>
              <a:t>win/lose</a:t>
            </a:r>
            <a:endParaRPr lang="en-US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0" y="3593068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Add win/lose message</a:t>
            </a:r>
            <a:endParaRPr lang="en-US" b="1" dirty="0"/>
          </a:p>
        </p:txBody>
      </p:sp>
      <p:pic>
        <p:nvPicPr>
          <p:cNvPr id="16" name="Picture 15" descr="Schermafbeelding 2014-01-26 om 17.53.25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300" y="3987800"/>
            <a:ext cx="7632700" cy="279400"/>
          </a:xfrm>
          <a:prstGeom prst="rect">
            <a:avLst/>
          </a:prstGeom>
        </p:spPr>
      </p:pic>
      <p:pic>
        <p:nvPicPr>
          <p:cNvPr id="17" name="Picture 16" descr="Schermafbeelding 2014-01-26 om 17.53.35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600" y="4406900"/>
            <a:ext cx="7035800" cy="241300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0" y="4736068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New game</a:t>
            </a:r>
            <a:endParaRPr lang="en-US" b="1" dirty="0"/>
          </a:p>
        </p:txBody>
      </p:sp>
      <p:pic>
        <p:nvPicPr>
          <p:cNvPr id="20" name="Picture 19" descr="Schermafbeelding 2014-01-26 om 17.55.43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5257800"/>
            <a:ext cx="4711700" cy="10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393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Realisations</a:t>
            </a:r>
            <a:endParaRPr lang="en-US" dirty="0"/>
          </a:p>
        </p:txBody>
      </p:sp>
      <p:pic>
        <p:nvPicPr>
          <p:cNvPr id="8194" name="Picture 2" descr="C:\Users\ammod_000\Desktop\Kamelenrace\chatbox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2" b="8269"/>
          <a:stretch/>
        </p:blipFill>
        <p:spPr bwMode="auto">
          <a:xfrm>
            <a:off x="228600" y="2133600"/>
            <a:ext cx="8686800" cy="240205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/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Camelrace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8E4A1-59D4-41D4-A64A-07A625F70674}" type="slidenum">
              <a:rPr lang="en-US" smtClean="0"/>
              <a:t>23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92215"/>
            <a:ext cx="1143000" cy="745985"/>
          </a:xfrm>
          <a:prstGeom prst="rect">
            <a:avLst/>
          </a:prstGeom>
        </p:spPr>
      </p:pic>
      <p:pic>
        <p:nvPicPr>
          <p:cNvPr id="8" name="Picture 2" descr="C:\Users\ammod_000\Desktop\Kamelenrace\Camel3_reverse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33400" y="5943600"/>
            <a:ext cx="1405829" cy="1502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3716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Demo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Camelrace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8E4A1-59D4-41D4-A64A-07A625F70674}" type="slidenum">
              <a:rPr lang="en-US" smtClean="0"/>
              <a:t>24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92215"/>
            <a:ext cx="1143000" cy="745985"/>
          </a:xfrm>
          <a:prstGeom prst="rect">
            <a:avLst/>
          </a:prstGeom>
        </p:spPr>
      </p:pic>
      <p:pic>
        <p:nvPicPr>
          <p:cNvPr id="8" name="Picture 2" descr="C:\Users\ammod_000\Desktop\Kamelenrace\Camel3_reverse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33400" y="5943600"/>
            <a:ext cx="1405829" cy="1502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CamelRace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49275" y="1600200"/>
            <a:ext cx="8045450" cy="4525963"/>
          </a:xfrm>
        </p:spPr>
      </p:pic>
    </p:spTree>
    <p:extLst>
      <p:ext uri="{BB962C8B-B14F-4D97-AF65-F5344CB8AC3E}">
        <p14:creationId xmlns:p14="http://schemas.microsoft.com/office/powerpoint/2010/main" val="785671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 smtClean="0"/>
              <a:t>Not realized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Camelrace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8E4A1-59D4-41D4-A64A-07A625F70674}" type="slidenum">
              <a:rPr lang="en-US" smtClean="0"/>
              <a:t>25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92215"/>
            <a:ext cx="1143000" cy="745985"/>
          </a:xfrm>
          <a:prstGeom prst="rect">
            <a:avLst/>
          </a:prstGeom>
        </p:spPr>
      </p:pic>
      <p:pic>
        <p:nvPicPr>
          <p:cNvPr id="8" name="Picture 2" descr="C:\Users\ammod_000\Desktop\Kamelenrace\Camel3_reverse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33400" y="5943600"/>
            <a:ext cx="1405829" cy="1502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C:\Users\ammod_000\Dropbox\Projecten 2\Kamelenrace shit door Ewout\img\audio-volume-medium-panel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8200" y="1600200"/>
            <a:ext cx="4038600" cy="40386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C:\Users\ammod_000\Dropbox\Projecten 2\Kamelenrace shit door Ewout\img\SmartPhone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291" y="2133600"/>
            <a:ext cx="3701404" cy="29718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2641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Future and reflection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Integration </a:t>
            </a:r>
            <a:r>
              <a:rPr lang="en-US" dirty="0"/>
              <a:t>on smart phone</a:t>
            </a:r>
          </a:p>
          <a:p>
            <a:r>
              <a:rPr lang="en-US" dirty="0"/>
              <a:t>Responsive design</a:t>
            </a:r>
          </a:p>
          <a:p>
            <a:r>
              <a:rPr lang="en-US" dirty="0"/>
              <a:t>Play vs. Computer/AI</a:t>
            </a:r>
            <a:endParaRPr lang="nl-BE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Camelrace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8E4A1-59D4-41D4-A64A-07A625F70674}" type="slidenum">
              <a:rPr lang="en-US" smtClean="0"/>
              <a:t>26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92215"/>
            <a:ext cx="1143000" cy="745985"/>
          </a:xfrm>
          <a:prstGeom prst="rect">
            <a:avLst/>
          </a:prstGeom>
        </p:spPr>
      </p:pic>
      <p:pic>
        <p:nvPicPr>
          <p:cNvPr id="8" name="Picture 2" descr="C:\Users\ammod_000\Desktop\Kamelenrace\Camel3_reverse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33400" y="5943600"/>
            <a:ext cx="1405829" cy="1502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5301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multiplayer game </a:t>
            </a:r>
          </a:p>
          <a:p>
            <a:r>
              <a:rPr lang="en-US" dirty="0"/>
              <a:t>Working with meteor and node.js</a:t>
            </a:r>
          </a:p>
          <a:p>
            <a:r>
              <a:rPr lang="en-US" dirty="0"/>
              <a:t>SVG images</a:t>
            </a:r>
          </a:p>
          <a:p>
            <a:r>
              <a:rPr lang="en-US" dirty="0"/>
              <a:t>HTML5 + CSS3 + JS</a:t>
            </a:r>
          </a:p>
          <a:p>
            <a:r>
              <a:rPr lang="en-US" dirty="0" err="1"/>
              <a:t>MongoDB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Camelrace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8E4A1-59D4-41D4-A64A-07A625F70674}" type="slidenum">
              <a:rPr lang="en-US" smtClean="0"/>
              <a:t>27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92215"/>
            <a:ext cx="1143000" cy="745985"/>
          </a:xfrm>
          <a:prstGeom prst="rect">
            <a:avLst/>
          </a:prstGeom>
        </p:spPr>
      </p:pic>
      <p:pic>
        <p:nvPicPr>
          <p:cNvPr id="8" name="Picture 2" descr="C:\Users\ammod_000\Desktop\Kamelenrace\Camel3_reverse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33400" y="5943600"/>
            <a:ext cx="1405829" cy="1502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9355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Problem</a:t>
            </a:r>
            <a:endParaRPr lang="en-US" dirty="0"/>
          </a:p>
        </p:txBody>
      </p:sp>
      <p:pic>
        <p:nvPicPr>
          <p:cNvPr id="1026" name="Picture 2" descr="C:\Users\ammod_000\Desktop\Kamelenrace\kamelen_kermis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1504740"/>
            <a:ext cx="6705600" cy="429158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/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Camelrace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8E4A1-59D4-41D4-A64A-07A625F70674}" type="slidenum">
              <a:rPr lang="en-US" smtClean="0"/>
              <a:t>3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92215"/>
            <a:ext cx="1143000" cy="745985"/>
          </a:xfrm>
          <a:prstGeom prst="rect">
            <a:avLst/>
          </a:prstGeom>
        </p:spPr>
      </p:pic>
      <p:pic>
        <p:nvPicPr>
          <p:cNvPr id="8" name="Picture 2" descr="C:\Users\ammod_000\Desktop\Kamelenrace\Camel3_reverse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33400" y="5943600"/>
            <a:ext cx="1405829" cy="1502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1381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4826311" y="4198203"/>
            <a:ext cx="423064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nl-BE" sz="2400" b="1" dirty="0" smtClean="0"/>
              <a:t>Meteor’s Smart Packages</a:t>
            </a:r>
            <a:r>
              <a:rPr lang="nl-BE" sz="2400" b="1" dirty="0"/>
              <a:t> </a:t>
            </a:r>
            <a:r>
              <a:rPr lang="nl-BE" sz="2400" b="1" dirty="0" smtClean="0"/>
              <a:t>&amp;</a:t>
            </a:r>
          </a:p>
          <a:p>
            <a:pPr algn="ctr"/>
            <a:r>
              <a:rPr lang="nl-BE" sz="2400" b="1" dirty="0" smtClean="0"/>
              <a:t>Meteorite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 smtClean="0"/>
              <a:t>Used technologies</a:t>
            </a:r>
            <a:endParaRPr lang="en-US" dirty="0"/>
          </a:p>
        </p:txBody>
      </p:sp>
      <p:pic>
        <p:nvPicPr>
          <p:cNvPr id="2050" name="Picture 2" descr="C:\Users\ammod_000\Desktop\Kamelenrace\nodejs-light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2500" y="838200"/>
            <a:ext cx="4229100" cy="21145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C:\Users\ammod_000\Desktop\Kamelenrace\meteorjs.jpe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2590800"/>
            <a:ext cx="2898260" cy="1981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Camelrace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8E4A1-59D4-41D4-A64A-07A625F70674}" type="slidenum">
              <a:rPr lang="en-US" smtClean="0"/>
              <a:t>4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92215"/>
            <a:ext cx="1143000" cy="745985"/>
          </a:xfrm>
          <a:prstGeom prst="rect">
            <a:avLst/>
          </a:prstGeom>
        </p:spPr>
      </p:pic>
      <p:pic>
        <p:nvPicPr>
          <p:cNvPr id="9" name="Picture 2" descr="C:\Users\ammod_000\Desktop\Kamelenrace\Camel3_reverse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33400" y="5943600"/>
            <a:ext cx="1405829" cy="1502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352800" y="2796570"/>
            <a:ext cx="72327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9600" b="1" dirty="0" smtClean="0"/>
              <a:t>=</a:t>
            </a:r>
            <a:endParaRPr lang="en-US" sz="96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6621210" y="2362200"/>
            <a:ext cx="51167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6000" b="1" dirty="0"/>
              <a:t>+</a:t>
            </a:r>
            <a:endParaRPr lang="en-US" sz="60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6629400" y="3429000"/>
            <a:ext cx="51167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6000" b="1" dirty="0"/>
              <a:t>+</a:t>
            </a:r>
            <a:endParaRPr lang="en-US" sz="600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6629400" y="4800600"/>
            <a:ext cx="51167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6000" b="1" dirty="0"/>
              <a:t>+</a:t>
            </a:r>
            <a:endParaRPr lang="en-US" sz="6000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4800600" y="3124200"/>
            <a:ext cx="41296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nl-BE" sz="2400" b="1" dirty="0" smtClean="0"/>
              <a:t>Spark.js (Hot Code pushes)</a:t>
            </a:r>
          </a:p>
        </p:txBody>
      </p:sp>
      <p:pic>
        <p:nvPicPr>
          <p:cNvPr id="6" name="Picture 2" descr="C:\Users\ammod_000\Dropbox\Projecten 2\Kamelenrace shit door Ewout\img\logo-mongodb-header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1853" y="5098508"/>
            <a:ext cx="3867150" cy="11049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5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7250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6629400" y="4351430"/>
            <a:ext cx="24400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800" b="1" dirty="0" smtClean="0"/>
              <a:t>JSON / AJAX</a:t>
            </a:r>
            <a:endParaRPr lang="en-US" sz="2800" b="1" dirty="0"/>
          </a:p>
        </p:txBody>
      </p:sp>
      <p:sp>
        <p:nvSpPr>
          <p:cNvPr id="109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>
                <a:solidFill>
                  <a:srgbClr val="000000"/>
                </a:solidFill>
                <a:latin typeface="Bitter"/>
              </a:rPr>
              <a:t>Used technologies</a:t>
            </a:r>
            <a:endParaRPr/>
          </a:p>
        </p:txBody>
      </p:sp>
      <p:sp>
        <p:nvSpPr>
          <p:cNvPr id="110" name="TextShape 2"/>
          <p:cNvSpPr txBox="1"/>
          <p:nvPr/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1200">
                <a:solidFill>
                  <a:srgbClr val="8B8B8B"/>
                </a:solidFill>
                <a:latin typeface="Raleway"/>
              </a:rPr>
              <a:t>Camelrace</a:t>
            </a:r>
            <a:endParaRPr/>
          </a:p>
        </p:txBody>
      </p:sp>
      <p:sp>
        <p:nvSpPr>
          <p:cNvPr id="111" name="TextShape 3"/>
          <p:cNvSpPr txBox="1"/>
          <p:nvPr/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D9CEF1D7-7EB9-4B38-97B8-D14E8A180449}" type="slidenum">
              <a:rPr lang="en-US" sz="1200">
                <a:solidFill>
                  <a:srgbClr val="8B8B8B"/>
                </a:solidFill>
                <a:latin typeface="Raleway"/>
              </a:rPr>
              <a:t>5</a:t>
            </a:fld>
            <a:endParaRPr/>
          </a:p>
        </p:txBody>
      </p:sp>
      <p:pic>
        <p:nvPicPr>
          <p:cNvPr id="112" name="Picture 6"/>
          <p:cNvPicPr/>
          <p:nvPr/>
        </p:nvPicPr>
        <p:blipFill>
          <a:blip r:embed="rId3"/>
          <a:stretch>
            <a:fillRect/>
          </a:stretch>
        </p:blipFill>
        <p:spPr>
          <a:xfrm>
            <a:off x="152280" y="92160"/>
            <a:ext cx="1142640" cy="745560"/>
          </a:xfrm>
          <a:prstGeom prst="rect">
            <a:avLst/>
          </a:prstGeom>
          <a:ln>
            <a:noFill/>
          </a:ln>
        </p:spPr>
      </p:pic>
      <p:pic>
        <p:nvPicPr>
          <p:cNvPr id="113" name="Picture 2"/>
          <p:cNvPicPr/>
          <p:nvPr/>
        </p:nvPicPr>
        <p:blipFill>
          <a:blip r:embed="rId4"/>
          <a:stretch>
            <a:fillRect/>
          </a:stretch>
        </p:blipFill>
        <p:spPr>
          <a:xfrm>
            <a:off x="-533520" y="5943600"/>
            <a:ext cx="1405440" cy="1501920"/>
          </a:xfrm>
          <a:prstGeom prst="rect">
            <a:avLst/>
          </a:prstGeom>
          <a:ln>
            <a:noFill/>
          </a:ln>
        </p:spPr>
      </p:pic>
      <p:pic>
        <p:nvPicPr>
          <p:cNvPr id="114" name="Picture 113"/>
          <p:cNvPicPr/>
          <p:nvPr/>
        </p:nvPicPr>
        <p:blipFill>
          <a:blip r:embed="rId5"/>
          <a:stretch>
            <a:fillRect/>
          </a:stretch>
        </p:blipFill>
        <p:spPr>
          <a:xfrm>
            <a:off x="549000" y="1918800"/>
            <a:ext cx="5851800" cy="1555920"/>
          </a:xfrm>
          <a:prstGeom prst="rect">
            <a:avLst/>
          </a:prstGeom>
          <a:ln>
            <a:noFill/>
          </a:ln>
        </p:spPr>
      </p:pic>
      <p:pic>
        <p:nvPicPr>
          <p:cNvPr id="116" name="Picture 115"/>
          <p:cNvPicPr/>
          <p:nvPr/>
        </p:nvPicPr>
        <p:blipFill>
          <a:blip r:embed="rId6"/>
          <a:stretch>
            <a:fillRect/>
          </a:stretch>
        </p:blipFill>
        <p:spPr>
          <a:xfrm>
            <a:off x="592920" y="4014000"/>
            <a:ext cx="5899320" cy="1198080"/>
          </a:xfrm>
          <a:prstGeom prst="rect">
            <a:avLst/>
          </a:prstGeom>
          <a:ln>
            <a:noFill/>
          </a:ln>
        </p:spPr>
      </p:pic>
      <p:sp>
        <p:nvSpPr>
          <p:cNvPr id="117" name="TextShape 5"/>
          <p:cNvSpPr txBox="1"/>
          <p:nvPr/>
        </p:nvSpPr>
        <p:spPr>
          <a:xfrm>
            <a:off x="5943600" y="4389120"/>
            <a:ext cx="2834640" cy="1005840"/>
          </a:xfrm>
          <a:prstGeom prst="rect">
            <a:avLst/>
          </a:prstGeom>
        </p:spPr>
      </p:sp>
      <p:sp>
        <p:nvSpPr>
          <p:cNvPr id="2" name="TextBox 1"/>
          <p:cNvSpPr txBox="1"/>
          <p:nvPr/>
        </p:nvSpPr>
        <p:spPr>
          <a:xfrm>
            <a:off x="6553080" y="2435150"/>
            <a:ext cx="21579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800" b="1" dirty="0" smtClean="0"/>
              <a:t>PHP / Rails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30353943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>
                <a:solidFill>
                  <a:srgbClr val="000000"/>
                </a:solidFill>
                <a:latin typeface="Bitter"/>
              </a:rPr>
              <a:t>Used technologies</a:t>
            </a:r>
            <a:endParaRPr/>
          </a:p>
        </p:txBody>
      </p:sp>
      <p:sp>
        <p:nvSpPr>
          <p:cNvPr id="120" name="TextShape 2"/>
          <p:cNvSpPr txBox="1"/>
          <p:nvPr/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1200">
                <a:solidFill>
                  <a:srgbClr val="8B8B8B"/>
                </a:solidFill>
                <a:latin typeface="Raleway"/>
              </a:rPr>
              <a:t>Camelrace</a:t>
            </a:r>
            <a:endParaRPr/>
          </a:p>
        </p:txBody>
      </p:sp>
      <p:sp>
        <p:nvSpPr>
          <p:cNvPr id="121" name="TextShape 3"/>
          <p:cNvSpPr txBox="1"/>
          <p:nvPr/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FD27BF41-B355-470B-9A79-92705961EC15}" type="slidenum">
              <a:rPr lang="en-US" sz="1200">
                <a:solidFill>
                  <a:srgbClr val="8B8B8B"/>
                </a:solidFill>
                <a:latin typeface="Raleway"/>
              </a:rPr>
              <a:t>6</a:t>
            </a:fld>
            <a:endParaRPr/>
          </a:p>
        </p:txBody>
      </p:sp>
      <p:pic>
        <p:nvPicPr>
          <p:cNvPr id="122" name="Picture 6"/>
          <p:cNvPicPr/>
          <p:nvPr/>
        </p:nvPicPr>
        <p:blipFill>
          <a:blip r:embed="rId3"/>
          <a:stretch>
            <a:fillRect/>
          </a:stretch>
        </p:blipFill>
        <p:spPr>
          <a:xfrm>
            <a:off x="152280" y="92160"/>
            <a:ext cx="1142640" cy="745560"/>
          </a:xfrm>
          <a:prstGeom prst="rect">
            <a:avLst/>
          </a:prstGeom>
          <a:ln>
            <a:noFill/>
          </a:ln>
        </p:spPr>
      </p:pic>
      <p:pic>
        <p:nvPicPr>
          <p:cNvPr id="123" name="Picture 2"/>
          <p:cNvPicPr/>
          <p:nvPr/>
        </p:nvPicPr>
        <p:blipFill>
          <a:blip r:embed="rId4"/>
          <a:stretch>
            <a:fillRect/>
          </a:stretch>
        </p:blipFill>
        <p:spPr>
          <a:xfrm>
            <a:off x="-533520" y="5943600"/>
            <a:ext cx="1405440" cy="1501920"/>
          </a:xfrm>
          <a:prstGeom prst="rect">
            <a:avLst/>
          </a:prstGeom>
          <a:ln>
            <a:noFill/>
          </a:ln>
        </p:spPr>
      </p:pic>
      <p:pic>
        <p:nvPicPr>
          <p:cNvPr id="124" name="Picture 123"/>
          <p:cNvPicPr/>
          <p:nvPr/>
        </p:nvPicPr>
        <p:blipFill>
          <a:blip r:embed="rId5"/>
          <a:stretch>
            <a:fillRect/>
          </a:stretch>
        </p:blipFill>
        <p:spPr>
          <a:xfrm>
            <a:off x="457200" y="2103120"/>
            <a:ext cx="5899320" cy="1198080"/>
          </a:xfrm>
          <a:prstGeom prst="rect">
            <a:avLst/>
          </a:prstGeom>
          <a:ln>
            <a:noFill/>
          </a:ln>
        </p:spPr>
      </p:pic>
      <p:sp>
        <p:nvSpPr>
          <p:cNvPr id="127" name="CustomShape 6"/>
          <p:cNvSpPr/>
          <p:nvPr/>
        </p:nvSpPr>
        <p:spPr>
          <a:xfrm>
            <a:off x="1549440" y="3398040"/>
            <a:ext cx="6095520" cy="8082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/>
          </a:ln>
        </p:spPr>
        <p:txBody>
          <a:bodyPr/>
          <a:lstStyle/>
          <a:p>
            <a:pPr>
              <a:lnSpc>
                <a:spcPct val="115000"/>
              </a:lnSpc>
            </a:pPr>
            <a:r>
              <a:rPr lang="en-US" sz="950">
                <a:solidFill>
                  <a:srgbClr val="008000"/>
                </a:solidFill>
                <a:latin typeface="Consolas"/>
                <a:ea typeface="Calibri"/>
              </a:rPr>
              <a:t>// On the server</a:t>
            </a:r>
            <a:endParaRPr/>
          </a:p>
          <a:p>
            <a:pPr>
              <a:lnSpc>
                <a:spcPct val="115000"/>
              </a:lnSpc>
            </a:pPr>
            <a:r>
              <a:rPr lang="en-US" sz="950">
                <a:latin typeface="Consolas"/>
                <a:ea typeface="Calibri"/>
              </a:rPr>
              <a:t>Meteor.publish('Games', function () {</a:t>
            </a:r>
            <a:endParaRPr/>
          </a:p>
          <a:p>
            <a:pPr>
              <a:lnSpc>
                <a:spcPct val="115000"/>
              </a:lnSpc>
            </a:pPr>
            <a:r>
              <a:rPr lang="en-US" sz="950">
                <a:latin typeface="Consolas"/>
                <a:ea typeface="Calibri"/>
              </a:rPr>
              <a:t>	return Games.find();</a:t>
            </a:r>
            <a:endParaRPr/>
          </a:p>
          <a:p>
            <a:pPr>
              <a:lnSpc>
                <a:spcPct val="115000"/>
              </a:lnSpc>
            </a:pPr>
            <a:r>
              <a:rPr lang="en-US" sz="950">
                <a:latin typeface="Consolas"/>
                <a:ea typeface="Calibri"/>
              </a:rPr>
              <a:t>});</a:t>
            </a:r>
            <a:endParaRPr/>
          </a:p>
        </p:txBody>
      </p:sp>
      <p:sp>
        <p:nvSpPr>
          <p:cNvPr id="128" name="CustomShape 7"/>
          <p:cNvSpPr/>
          <p:nvPr/>
        </p:nvSpPr>
        <p:spPr>
          <a:xfrm>
            <a:off x="1554480" y="5303520"/>
            <a:ext cx="6095520" cy="10890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/>
          </a:ln>
        </p:spPr>
        <p:txBody>
          <a:bodyPr/>
          <a:lstStyle/>
          <a:p>
            <a:pPr>
              <a:lnSpc>
                <a:spcPct val="115000"/>
              </a:lnSpc>
            </a:pPr>
            <a:r>
              <a:rPr lang="en-US" sz="950">
                <a:solidFill>
                  <a:srgbClr val="008000"/>
                </a:solidFill>
                <a:latin typeface="Consolas"/>
                <a:ea typeface="Calibri"/>
              </a:rPr>
              <a:t>// On the client </a:t>
            </a:r>
            <a:endParaRPr/>
          </a:p>
          <a:p>
            <a:pPr>
              <a:lnSpc>
                <a:spcPct val="115000"/>
              </a:lnSpc>
            </a:pPr>
            <a:r>
              <a:rPr lang="en-US" sz="950">
                <a:latin typeface="Consolas"/>
                <a:ea typeface="Calibri"/>
              </a:rPr>
              <a:t>Games = new Meteor.Collection('Games');</a:t>
            </a:r>
            <a:endParaRPr/>
          </a:p>
          <a:p>
            <a:pPr>
              <a:lnSpc>
                <a:spcPct val="115000"/>
              </a:lnSpc>
            </a:pPr>
            <a:r>
              <a:rPr lang="en-US" sz="950">
                <a:latin typeface="Consolas"/>
                <a:ea typeface="Calibri"/>
              </a:rPr>
              <a:t>Meteor.subcribe('Games');</a:t>
            </a:r>
            <a:endParaRPr/>
          </a:p>
          <a:p>
            <a:pPr>
              <a:lnSpc>
                <a:spcPct val="115000"/>
              </a:lnSpc>
            </a:pPr>
            <a:r>
              <a:rPr lang="en-US" sz="950">
                <a:solidFill>
                  <a:srgbClr val="008000"/>
                </a:solidFill>
                <a:latin typeface="Consolas"/>
                <a:ea typeface="Calibri"/>
              </a:rPr>
              <a:t>// On the client data is now in cache. Fast local DB</a:t>
            </a:r>
            <a:endParaRPr/>
          </a:p>
          <a:p>
            <a:pPr>
              <a:lnSpc>
                <a:spcPct val="115000"/>
              </a:lnSpc>
            </a:pPr>
            <a:r>
              <a:rPr lang="en-US" sz="950">
                <a:solidFill>
                  <a:srgbClr val="008000"/>
                </a:solidFill>
                <a:latin typeface="Consolas"/>
                <a:ea typeface="Calibri"/>
              </a:rPr>
              <a:t>//  DDP now intelligently polls your database to pick up changes and push them down to the client.</a:t>
            </a:r>
            <a:endParaRPr/>
          </a:p>
        </p:txBody>
      </p:sp>
      <p:sp>
        <p:nvSpPr>
          <p:cNvPr id="129" name="Line 8"/>
          <p:cNvSpPr/>
          <p:nvPr/>
        </p:nvSpPr>
        <p:spPr>
          <a:xfrm>
            <a:off x="3474720" y="4425120"/>
            <a:ext cx="0" cy="731520"/>
          </a:xfrm>
          <a:prstGeom prst="line">
            <a:avLst/>
          </a:prstGeom>
          <a:ln>
            <a:solidFill>
              <a:srgbClr val="000000"/>
            </a:solidFill>
            <a:tailEnd type="triangle" w="med" len="med"/>
          </a:ln>
        </p:spPr>
      </p:sp>
      <p:sp>
        <p:nvSpPr>
          <p:cNvPr id="130" name="Line 9"/>
          <p:cNvSpPr/>
          <p:nvPr/>
        </p:nvSpPr>
        <p:spPr>
          <a:xfrm flipV="1">
            <a:off x="3474720" y="4297680"/>
            <a:ext cx="0" cy="731520"/>
          </a:xfrm>
          <a:prstGeom prst="line">
            <a:avLst/>
          </a:prstGeom>
          <a:ln>
            <a:solidFill>
              <a:srgbClr val="000000"/>
            </a:solidFill>
            <a:tailEnd type="triangle" w="med" len="med"/>
          </a:ln>
        </p:spPr>
      </p:sp>
      <p:sp>
        <p:nvSpPr>
          <p:cNvPr id="15" name="TextBox 14"/>
          <p:cNvSpPr txBox="1"/>
          <p:nvPr/>
        </p:nvSpPr>
        <p:spPr>
          <a:xfrm>
            <a:off x="434740" y="1641455"/>
            <a:ext cx="68114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Page is requesting data without a page </a:t>
            </a:r>
            <a:r>
              <a:rPr lang="en-US" sz="2400" dirty="0" smtClean="0"/>
              <a:t>refresh</a:t>
            </a:r>
            <a:endParaRPr lang="en-US" sz="2400" dirty="0"/>
          </a:p>
        </p:txBody>
      </p:sp>
      <p:sp>
        <p:nvSpPr>
          <p:cNvPr id="17" name="TextBox 16"/>
          <p:cNvSpPr txBox="1"/>
          <p:nvPr/>
        </p:nvSpPr>
        <p:spPr>
          <a:xfrm>
            <a:off x="6553080" y="2440550"/>
            <a:ext cx="9236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800" b="1" dirty="0" smtClean="0"/>
              <a:t>DDP</a:t>
            </a:r>
            <a:endParaRPr lang="en-US" sz="2800" b="1" dirty="0"/>
          </a:p>
        </p:txBody>
      </p:sp>
      <p:sp>
        <p:nvSpPr>
          <p:cNvPr id="18" name="TextBox 17"/>
          <p:cNvSpPr txBox="1"/>
          <p:nvPr/>
        </p:nvSpPr>
        <p:spPr>
          <a:xfrm>
            <a:off x="3659089" y="4463385"/>
            <a:ext cx="50321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000" b="1" dirty="0" smtClean="0"/>
              <a:t>JSON &amp; Distributed Data Protocol (DDP)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24331025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>
                <a:solidFill>
                  <a:srgbClr val="000000"/>
                </a:solidFill>
                <a:latin typeface="Bitter"/>
              </a:rPr>
              <a:t>Used technologies</a:t>
            </a:r>
            <a:endParaRPr/>
          </a:p>
        </p:txBody>
      </p:sp>
      <p:sp>
        <p:nvSpPr>
          <p:cNvPr id="139" name="TextShape 2"/>
          <p:cNvSpPr txBox="1"/>
          <p:nvPr/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1200" dirty="0">
                <a:solidFill>
                  <a:srgbClr val="8B8B8B"/>
                </a:solidFill>
                <a:latin typeface="Raleway"/>
              </a:rPr>
              <a:t>Camelrace</a:t>
            </a:r>
            <a:endParaRPr dirty="0"/>
          </a:p>
        </p:txBody>
      </p:sp>
      <p:sp>
        <p:nvSpPr>
          <p:cNvPr id="140" name="TextShape 3"/>
          <p:cNvSpPr txBox="1"/>
          <p:nvPr/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F4EC5C13-651D-4CD9-8716-8ED8BAFDCBE1}" type="slidenum">
              <a:rPr lang="en-US" sz="1200">
                <a:solidFill>
                  <a:srgbClr val="8B8B8B"/>
                </a:solidFill>
                <a:latin typeface="Raleway"/>
              </a:rPr>
              <a:t>7</a:t>
            </a:fld>
            <a:endParaRPr/>
          </a:p>
        </p:txBody>
      </p:sp>
      <p:pic>
        <p:nvPicPr>
          <p:cNvPr id="141" name="Picture 6"/>
          <p:cNvPicPr/>
          <p:nvPr/>
        </p:nvPicPr>
        <p:blipFill>
          <a:blip r:embed="rId3"/>
          <a:stretch>
            <a:fillRect/>
          </a:stretch>
        </p:blipFill>
        <p:spPr>
          <a:xfrm>
            <a:off x="152280" y="92160"/>
            <a:ext cx="1142640" cy="745560"/>
          </a:xfrm>
          <a:prstGeom prst="rect">
            <a:avLst/>
          </a:prstGeom>
          <a:ln>
            <a:noFill/>
          </a:ln>
        </p:spPr>
      </p:pic>
      <p:pic>
        <p:nvPicPr>
          <p:cNvPr id="142" name="Picture 2"/>
          <p:cNvPicPr/>
          <p:nvPr/>
        </p:nvPicPr>
        <p:blipFill>
          <a:blip r:embed="rId4"/>
          <a:stretch>
            <a:fillRect/>
          </a:stretch>
        </p:blipFill>
        <p:spPr>
          <a:xfrm>
            <a:off x="-533520" y="5943600"/>
            <a:ext cx="1405440" cy="1501920"/>
          </a:xfrm>
          <a:prstGeom prst="rect">
            <a:avLst/>
          </a:prstGeom>
          <a:ln>
            <a:noFill/>
          </a:ln>
        </p:spPr>
      </p:pic>
      <p:sp>
        <p:nvSpPr>
          <p:cNvPr id="143" name="CustomShape 4"/>
          <p:cNvSpPr/>
          <p:nvPr/>
        </p:nvSpPr>
        <p:spPr>
          <a:xfrm>
            <a:off x="508492" y="2526840"/>
            <a:ext cx="5231176" cy="181656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/>
          </a:ln>
        </p:spPr>
        <p:txBody>
          <a:bodyPr/>
          <a:lstStyle/>
          <a:p>
            <a:pPr>
              <a:lnSpc>
                <a:spcPct val="115000"/>
              </a:lnSpc>
            </a:pPr>
            <a:r>
              <a:rPr lang="en-US" sz="950">
                <a:solidFill>
                  <a:srgbClr val="008000"/>
                </a:solidFill>
                <a:latin typeface="Consolas"/>
                <a:ea typeface="Calibri"/>
              </a:rPr>
              <a:t>// In the common code (clientcode.js)</a:t>
            </a:r>
            <a:endParaRPr/>
          </a:p>
          <a:p>
            <a:pPr>
              <a:lnSpc>
                <a:spcPct val="115000"/>
              </a:lnSpc>
            </a:pPr>
            <a:r>
              <a:rPr lang="en-US" sz="950">
                <a:latin typeface="Consolas"/>
                <a:ea typeface="Calibri"/>
              </a:rPr>
              <a:t>  Meteor.Router.add({</a:t>
            </a:r>
            <a:endParaRPr/>
          </a:p>
          <a:p>
            <a:pPr>
              <a:lnSpc>
                <a:spcPct val="115000"/>
              </a:lnSpc>
            </a:pPr>
            <a:r>
              <a:rPr lang="en-US" sz="950">
                <a:latin typeface="Consolas"/>
                <a:ea typeface="Calibri"/>
              </a:rPr>
              <a:t>        '/': 'home',</a:t>
            </a:r>
            <a:endParaRPr/>
          </a:p>
          <a:p>
            <a:pPr>
              <a:lnSpc>
                <a:spcPct val="115000"/>
              </a:lnSpc>
            </a:pPr>
            <a:endParaRPr/>
          </a:p>
          <a:p>
            <a:pPr>
              <a:lnSpc>
                <a:spcPct val="115000"/>
              </a:lnSpc>
            </a:pPr>
            <a:r>
              <a:rPr lang="en-US" sz="950">
                <a:latin typeface="Consolas"/>
                <a:ea typeface="Calibri"/>
              </a:rPr>
              <a:t>        '/game/:_id': { to: 'game', and: function (id) {</a:t>
            </a:r>
            <a:endParaRPr/>
          </a:p>
          <a:p>
            <a:pPr>
              <a:lnSpc>
                <a:spcPct val="115000"/>
              </a:lnSpc>
            </a:pPr>
            <a:r>
              <a:rPr lang="en-US" sz="950">
                <a:latin typeface="Consolas"/>
                <a:ea typeface="Calibri"/>
              </a:rPr>
              <a:t>            Session.set('GameId', id);</a:t>
            </a:r>
            <a:endParaRPr/>
          </a:p>
          <a:p>
            <a:pPr>
              <a:lnSpc>
                <a:spcPct val="115000"/>
              </a:lnSpc>
            </a:pPr>
            <a:r>
              <a:rPr lang="en-US" sz="950">
                <a:latin typeface="Consolas"/>
                <a:ea typeface="Calibri"/>
              </a:rPr>
              <a:t>        }},</a:t>
            </a:r>
            <a:endParaRPr/>
          </a:p>
          <a:p>
            <a:pPr>
              <a:lnSpc>
                <a:spcPct val="115000"/>
              </a:lnSpc>
            </a:pPr>
            <a:r>
              <a:rPr lang="en-US" sz="950">
                <a:latin typeface="Consolas"/>
                <a:ea typeface="Calibri"/>
              </a:rPr>
              <a:t>        '*': 'not_found'</a:t>
            </a:r>
            <a:endParaRPr/>
          </a:p>
          <a:p>
            <a:pPr>
              <a:lnSpc>
                <a:spcPct val="115000"/>
              </a:lnSpc>
            </a:pPr>
            <a:r>
              <a:rPr lang="en-US" sz="950">
                <a:latin typeface="Consolas"/>
                <a:ea typeface="Calibri"/>
              </a:rPr>
              <a:t>    });</a:t>
            </a:r>
            <a:endParaRPr/>
          </a:p>
        </p:txBody>
      </p:sp>
      <p:sp>
        <p:nvSpPr>
          <p:cNvPr id="9" name="TextBox 8"/>
          <p:cNvSpPr txBox="1"/>
          <p:nvPr/>
        </p:nvSpPr>
        <p:spPr>
          <a:xfrm>
            <a:off x="738840" y="1905000"/>
            <a:ext cx="46891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400" b="1" dirty="0" smtClean="0"/>
              <a:t>Smart package: meteor-router</a:t>
            </a:r>
          </a:p>
        </p:txBody>
      </p:sp>
      <p:pic>
        <p:nvPicPr>
          <p:cNvPr id="11" name="Picture 10" descr="Schermafbeelding 2014-01-27 om 01.34.17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9680" y="1337733"/>
            <a:ext cx="2438400" cy="4605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69085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Used technologies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685800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Meteor – Security</a:t>
            </a:r>
          </a:p>
          <a:p>
            <a:pPr marL="0" indent="0">
              <a:buNone/>
            </a:pPr>
            <a:endParaRPr lang="en-US" b="1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Camelrace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8E4A1-59D4-41D4-A64A-07A625F70674}" type="slidenum">
              <a:rPr lang="en-US" smtClean="0"/>
              <a:t>8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57200" y="2602468"/>
            <a:ext cx="1295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Server</a:t>
            </a:r>
            <a:endParaRPr lang="en-US" sz="2400" b="1" dirty="0"/>
          </a:p>
        </p:txBody>
      </p:sp>
      <p:pic>
        <p:nvPicPr>
          <p:cNvPr id="15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-533520" y="5943600"/>
            <a:ext cx="1405440" cy="1501920"/>
          </a:xfrm>
          <a:prstGeom prst="rect">
            <a:avLst/>
          </a:prstGeom>
          <a:ln>
            <a:noFill/>
          </a:ln>
        </p:spPr>
      </p:pic>
      <p:pic>
        <p:nvPicPr>
          <p:cNvPr id="16" name="Picture 6"/>
          <p:cNvPicPr/>
          <p:nvPr/>
        </p:nvPicPr>
        <p:blipFill>
          <a:blip r:embed="rId3"/>
          <a:stretch>
            <a:fillRect/>
          </a:stretch>
        </p:blipFill>
        <p:spPr>
          <a:xfrm>
            <a:off x="152280" y="92160"/>
            <a:ext cx="1142640" cy="745560"/>
          </a:xfrm>
          <a:prstGeom prst="rect">
            <a:avLst/>
          </a:prstGeom>
          <a:ln>
            <a:noFill/>
          </a:ln>
        </p:spPr>
      </p:pic>
      <p:sp>
        <p:nvSpPr>
          <p:cNvPr id="19" name="CustomShape 6"/>
          <p:cNvSpPr/>
          <p:nvPr/>
        </p:nvSpPr>
        <p:spPr>
          <a:xfrm>
            <a:off x="533400" y="3276600"/>
            <a:ext cx="6095520" cy="21336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/>
          </a:ln>
        </p:spPr>
        <p:txBody>
          <a:bodyPr/>
          <a:lstStyle/>
          <a:p>
            <a:pPr>
              <a:lnSpc>
                <a:spcPct val="115000"/>
              </a:lnSpc>
            </a:pPr>
            <a:r>
              <a:rPr lang="en-US" sz="950" dirty="0">
                <a:solidFill>
                  <a:srgbClr val="008000"/>
                </a:solidFill>
                <a:latin typeface="Consolas"/>
                <a:ea typeface="Calibri"/>
              </a:rPr>
              <a:t>// On the server</a:t>
            </a:r>
            <a:endParaRPr dirty="0"/>
          </a:p>
          <a:p>
            <a:pPr>
              <a:lnSpc>
                <a:spcPct val="115000"/>
              </a:lnSpc>
            </a:pPr>
            <a:r>
              <a:rPr lang="en-US" sz="950" dirty="0" err="1" smtClean="0">
                <a:latin typeface="Consolas"/>
                <a:ea typeface="Calibri"/>
              </a:rPr>
              <a:t>Games.allow</a:t>
            </a:r>
            <a:r>
              <a:rPr lang="en-US" sz="950" dirty="0" smtClean="0">
                <a:latin typeface="Consolas"/>
                <a:ea typeface="Calibri"/>
              </a:rPr>
              <a:t>({</a:t>
            </a:r>
            <a:endParaRPr dirty="0" smtClean="0"/>
          </a:p>
          <a:p>
            <a:pPr>
              <a:lnSpc>
                <a:spcPct val="115000"/>
              </a:lnSpc>
            </a:pPr>
            <a:r>
              <a:rPr lang="en-US" sz="950" dirty="0" smtClean="0">
                <a:latin typeface="Consolas"/>
                <a:ea typeface="Calibri"/>
              </a:rPr>
              <a:t>   </a:t>
            </a:r>
            <a:r>
              <a:rPr lang="en-US" sz="950" dirty="0" err="1" smtClean="0">
                <a:latin typeface="Consolas"/>
                <a:ea typeface="Calibri"/>
              </a:rPr>
              <a:t>insert:function</a:t>
            </a:r>
            <a:r>
              <a:rPr lang="en-US" sz="950" dirty="0" smtClean="0">
                <a:latin typeface="Consolas"/>
                <a:ea typeface="Calibri"/>
              </a:rPr>
              <a:t> (</a:t>
            </a:r>
            <a:r>
              <a:rPr lang="en-US" sz="950" dirty="0" err="1" smtClean="0">
                <a:latin typeface="Consolas"/>
                <a:ea typeface="Calibri"/>
              </a:rPr>
              <a:t>userId</a:t>
            </a:r>
            <a:r>
              <a:rPr lang="en-US" sz="950" dirty="0" smtClean="0">
                <a:latin typeface="Consolas"/>
                <a:ea typeface="Calibri"/>
              </a:rPr>
              <a:t>, doc) {</a:t>
            </a:r>
          </a:p>
          <a:p>
            <a:pPr>
              <a:lnSpc>
                <a:spcPct val="115000"/>
              </a:lnSpc>
            </a:pPr>
            <a:r>
              <a:rPr lang="en-US" sz="950" dirty="0" smtClean="0">
                <a:latin typeface="Consolas"/>
                <a:ea typeface="Calibri"/>
              </a:rPr>
              <a:t>      return (</a:t>
            </a:r>
            <a:r>
              <a:rPr lang="en-US" sz="950" dirty="0" err="1" smtClean="0">
                <a:latin typeface="Consolas"/>
                <a:ea typeface="Calibri"/>
              </a:rPr>
              <a:t>userId</a:t>
            </a:r>
            <a:r>
              <a:rPr lang="en-US" sz="950" dirty="0" smtClean="0">
                <a:latin typeface="Consolas"/>
                <a:ea typeface="Calibri"/>
              </a:rPr>
              <a:t> &amp;&amp; </a:t>
            </a:r>
            <a:r>
              <a:rPr lang="en-US" sz="950" dirty="0" err="1" smtClean="0">
                <a:latin typeface="Consolas"/>
                <a:ea typeface="Calibri"/>
              </a:rPr>
              <a:t>doc.playerId</a:t>
            </a:r>
            <a:r>
              <a:rPr lang="en-US" sz="950" dirty="0" smtClean="0">
                <a:latin typeface="Consolas"/>
                <a:ea typeface="Calibri"/>
              </a:rPr>
              <a:t> === </a:t>
            </a:r>
            <a:r>
              <a:rPr lang="en-US" sz="950" dirty="0" err="1" smtClean="0">
                <a:latin typeface="Consolas"/>
                <a:ea typeface="Calibri"/>
              </a:rPr>
              <a:t>userId</a:t>
            </a:r>
            <a:r>
              <a:rPr lang="en-US" sz="950" dirty="0" smtClean="0">
                <a:latin typeface="Consolas"/>
                <a:ea typeface="Calibri"/>
              </a:rPr>
              <a:t>);</a:t>
            </a:r>
            <a:endParaRPr lang="en-US" sz="950" dirty="0">
              <a:latin typeface="Consolas"/>
              <a:ea typeface="Calibri"/>
            </a:endParaRPr>
          </a:p>
          <a:p>
            <a:pPr>
              <a:lnSpc>
                <a:spcPct val="115000"/>
              </a:lnSpc>
            </a:pPr>
            <a:r>
              <a:rPr lang="en-US" sz="950" dirty="0" smtClean="0">
                <a:latin typeface="Consolas"/>
                <a:ea typeface="Calibri"/>
              </a:rPr>
              <a:t>   },</a:t>
            </a:r>
          </a:p>
          <a:p>
            <a:pPr>
              <a:lnSpc>
                <a:spcPct val="115000"/>
              </a:lnSpc>
            </a:pPr>
            <a:r>
              <a:rPr lang="en-US" sz="950" dirty="0">
                <a:latin typeface="Consolas"/>
                <a:ea typeface="Calibri"/>
              </a:rPr>
              <a:t> </a:t>
            </a:r>
            <a:r>
              <a:rPr lang="en-US" sz="950" dirty="0" smtClean="0">
                <a:latin typeface="Consolas"/>
                <a:ea typeface="Calibri"/>
              </a:rPr>
              <a:t>  update: function (</a:t>
            </a:r>
            <a:r>
              <a:rPr lang="en-US" sz="950" dirty="0" err="1" smtClean="0">
                <a:latin typeface="Consolas"/>
                <a:ea typeface="Calibri"/>
              </a:rPr>
              <a:t>userId,doc</a:t>
            </a:r>
            <a:r>
              <a:rPr lang="en-US" sz="950" dirty="0" smtClean="0">
                <a:latin typeface="Consolas"/>
                <a:ea typeface="Calibri"/>
              </a:rPr>
              <a:t>) {</a:t>
            </a:r>
          </a:p>
          <a:p>
            <a:pPr>
              <a:lnSpc>
                <a:spcPct val="115000"/>
              </a:lnSpc>
            </a:pPr>
            <a:r>
              <a:rPr lang="en-US" sz="950" dirty="0" smtClean="0">
                <a:latin typeface="Consolas"/>
                <a:ea typeface="Calibri"/>
              </a:rPr>
              <a:t>     </a:t>
            </a:r>
            <a:r>
              <a:rPr lang="en-US" sz="950" smtClean="0">
                <a:latin typeface="Consolas"/>
                <a:ea typeface="Calibri"/>
              </a:rPr>
              <a:t>return doc.playerId </a:t>
            </a:r>
            <a:r>
              <a:rPr lang="en-US" sz="950" dirty="0" smtClean="0">
                <a:latin typeface="Consolas"/>
                <a:ea typeface="Calibri"/>
              </a:rPr>
              <a:t>=== </a:t>
            </a:r>
            <a:r>
              <a:rPr lang="en-US" sz="950" dirty="0" err="1" smtClean="0">
                <a:latin typeface="Consolas"/>
                <a:ea typeface="Calibri"/>
              </a:rPr>
              <a:t>userId</a:t>
            </a:r>
            <a:r>
              <a:rPr lang="en-US" sz="950" dirty="0" smtClean="0">
                <a:latin typeface="Consolas"/>
                <a:ea typeface="Calibri"/>
              </a:rPr>
              <a:t>;	</a:t>
            </a:r>
          </a:p>
          <a:p>
            <a:pPr>
              <a:lnSpc>
                <a:spcPct val="115000"/>
              </a:lnSpc>
            </a:pPr>
            <a:r>
              <a:rPr lang="en-US" sz="950" dirty="0">
                <a:latin typeface="Consolas"/>
                <a:ea typeface="Calibri"/>
              </a:rPr>
              <a:t> </a:t>
            </a:r>
            <a:r>
              <a:rPr lang="en-US" sz="950" dirty="0" smtClean="0">
                <a:latin typeface="Consolas"/>
                <a:ea typeface="Calibri"/>
              </a:rPr>
              <a:t>  }</a:t>
            </a:r>
          </a:p>
          <a:p>
            <a:pPr>
              <a:lnSpc>
                <a:spcPct val="115000"/>
              </a:lnSpc>
            </a:pPr>
            <a:r>
              <a:rPr lang="en-US" sz="950" dirty="0">
                <a:latin typeface="Consolas"/>
                <a:ea typeface="Calibri"/>
              </a:rPr>
              <a:t> </a:t>
            </a:r>
            <a:r>
              <a:rPr lang="en-US" sz="950" dirty="0" smtClean="0">
                <a:latin typeface="Consolas"/>
                <a:ea typeface="Calibri"/>
              </a:rPr>
              <a:t>  remove: function (</a:t>
            </a:r>
            <a:r>
              <a:rPr lang="en-US" sz="950" dirty="0" err="1" smtClean="0">
                <a:latin typeface="Consolas"/>
                <a:ea typeface="Calibri"/>
              </a:rPr>
              <a:t>userId</a:t>
            </a:r>
            <a:r>
              <a:rPr lang="en-US" sz="950" dirty="0" smtClean="0">
                <a:latin typeface="Consolas"/>
                <a:ea typeface="Calibri"/>
              </a:rPr>
              <a:t>, doc) {</a:t>
            </a:r>
          </a:p>
          <a:p>
            <a:pPr>
              <a:lnSpc>
                <a:spcPct val="115000"/>
              </a:lnSpc>
            </a:pPr>
            <a:r>
              <a:rPr lang="en-US" sz="950" dirty="0">
                <a:latin typeface="Consolas"/>
                <a:ea typeface="Calibri"/>
              </a:rPr>
              <a:t> </a:t>
            </a:r>
            <a:r>
              <a:rPr lang="en-US" sz="950" dirty="0" smtClean="0">
                <a:latin typeface="Consolas"/>
                <a:ea typeface="Calibri"/>
              </a:rPr>
              <a:t>   return false ;</a:t>
            </a:r>
          </a:p>
          <a:p>
            <a:pPr>
              <a:lnSpc>
                <a:spcPct val="115000"/>
              </a:lnSpc>
            </a:pPr>
            <a:r>
              <a:rPr lang="en-US" sz="950" dirty="0">
                <a:latin typeface="Consolas"/>
                <a:ea typeface="Calibri"/>
              </a:rPr>
              <a:t> </a:t>
            </a:r>
            <a:r>
              <a:rPr lang="en-US" sz="950" dirty="0" smtClean="0">
                <a:latin typeface="Consolas"/>
                <a:ea typeface="Calibri"/>
              </a:rPr>
              <a:t>  </a:t>
            </a:r>
            <a:r>
              <a:rPr lang="en-US" sz="950" dirty="0">
                <a:latin typeface="Consolas"/>
                <a:ea typeface="Calibri"/>
              </a:rPr>
              <a:t>}</a:t>
            </a:r>
            <a:endParaRPr dirty="0" smtClean="0"/>
          </a:p>
          <a:p>
            <a:pPr>
              <a:lnSpc>
                <a:spcPct val="115000"/>
              </a:lnSpc>
            </a:pPr>
            <a:r>
              <a:rPr lang="en-US" sz="950" dirty="0" smtClean="0">
                <a:latin typeface="Consolas"/>
                <a:ea typeface="Calibri"/>
              </a:rPr>
              <a:t>});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81219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 smtClean="0"/>
              <a:t>Used technologies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Camelrace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8E4A1-59D4-41D4-A64A-07A625F70674}" type="slidenum">
              <a:rPr lang="en-US" smtClean="0"/>
              <a:t>9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92215"/>
            <a:ext cx="1143000" cy="745985"/>
          </a:xfrm>
          <a:prstGeom prst="rect">
            <a:avLst/>
          </a:prstGeom>
        </p:spPr>
      </p:pic>
      <p:pic>
        <p:nvPicPr>
          <p:cNvPr id="8" name="Picture 2" descr="C:\Users\ammod_000\Desktop\Kamelenrace\Camel3_reverse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33400" y="5943600"/>
            <a:ext cx="1405829" cy="1502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C:\Users\ammod_000\Dropbox\Projecten 2\Kamelenrace shit door Ewout\img\handlebars-logo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5600" y="1600199"/>
            <a:ext cx="3429000" cy="16859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Box 2"/>
          <p:cNvSpPr txBox="1">
            <a:spLocks noChangeArrowheads="1"/>
          </p:cNvSpPr>
          <p:nvPr/>
        </p:nvSpPr>
        <p:spPr bwMode="auto">
          <a:xfrm>
            <a:off x="1600200" y="3669133"/>
            <a:ext cx="5943600" cy="2277931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spAutoFit/>
          </a:bodyPr>
          <a:lstStyle/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&lt;</a:t>
            </a:r>
            <a:r>
              <a:rPr lang="en-US" sz="950" dirty="0">
                <a:solidFill>
                  <a:srgbClr val="8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template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</a:t>
            </a:r>
            <a:r>
              <a:rPr lang="en-US" sz="950" dirty="0">
                <a:solidFill>
                  <a:srgbClr val="FF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name</a:t>
            </a:r>
            <a:r>
              <a:rPr lang="en-US" sz="95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="home"&gt;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</a:t>
            </a:r>
            <a:r>
              <a:rPr lang="en-US" sz="95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&lt;</a:t>
            </a:r>
            <a:r>
              <a:rPr lang="en-US" sz="950" dirty="0" err="1">
                <a:solidFill>
                  <a:srgbClr val="8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svg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</a:t>
            </a:r>
            <a:r>
              <a:rPr lang="en-US" sz="950" dirty="0">
                <a:solidFill>
                  <a:srgbClr val="FF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id</a:t>
            </a:r>
            <a:r>
              <a:rPr lang="en-US" sz="95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="</a:t>
            </a:r>
            <a:r>
              <a:rPr lang="en-US" sz="950" dirty="0" err="1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TitleText</a:t>
            </a:r>
            <a:r>
              <a:rPr lang="en-US" sz="95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"&gt;&lt;/</a:t>
            </a:r>
            <a:r>
              <a:rPr lang="en-US" sz="950" dirty="0" err="1">
                <a:solidFill>
                  <a:srgbClr val="8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svg</a:t>
            </a:r>
            <a:r>
              <a:rPr lang="en-US" sz="95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&gt;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</a:t>
            </a:r>
            <a:r>
              <a:rPr lang="en-US" sz="95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&lt;</a:t>
            </a:r>
            <a:r>
              <a:rPr lang="en-US" sz="950" dirty="0">
                <a:solidFill>
                  <a:srgbClr val="8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section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</a:t>
            </a:r>
            <a:r>
              <a:rPr lang="en-US" sz="950" dirty="0">
                <a:solidFill>
                  <a:srgbClr val="FF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id</a:t>
            </a:r>
            <a:r>
              <a:rPr lang="en-US" sz="95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="</a:t>
            </a:r>
            <a:r>
              <a:rPr lang="en-US" sz="950" dirty="0" err="1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setUsernameBox</a:t>
            </a:r>
            <a:r>
              <a:rPr lang="en-US" sz="950" dirty="0" smtClean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"&gt;</a:t>
            </a: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</a:t>
            </a:r>
            <a:r>
              <a:rPr lang="en-US" sz="950" dirty="0" smtClean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&lt;/</a:t>
            </a:r>
            <a:r>
              <a:rPr lang="en-US" sz="950" dirty="0">
                <a:solidFill>
                  <a:srgbClr val="8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section</a:t>
            </a:r>
            <a:r>
              <a:rPr lang="en-US" sz="95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&gt;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 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{{&gt; </a:t>
            </a:r>
            <a:r>
              <a:rPr lang="en-US" sz="95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welcomeCamel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}}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 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&lt;/</a:t>
            </a:r>
            <a:r>
              <a:rPr lang="en-US" sz="950" dirty="0">
                <a:solidFill>
                  <a:srgbClr val="8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template</a:t>
            </a:r>
            <a:r>
              <a:rPr lang="en-US" sz="95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&gt;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 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&lt;</a:t>
            </a:r>
            <a:r>
              <a:rPr lang="en-US" sz="950" dirty="0">
                <a:solidFill>
                  <a:srgbClr val="8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template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</a:t>
            </a:r>
            <a:r>
              <a:rPr lang="en-US" sz="950" dirty="0">
                <a:solidFill>
                  <a:srgbClr val="FF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name</a:t>
            </a:r>
            <a:r>
              <a:rPr lang="en-US" sz="95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="</a:t>
            </a:r>
            <a:r>
              <a:rPr lang="en-US" sz="950" dirty="0" err="1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welcomeCamel</a:t>
            </a:r>
            <a:r>
              <a:rPr lang="en-US" sz="95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"&gt;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</a:t>
            </a:r>
            <a:r>
              <a:rPr lang="en-US" sz="95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&lt;</a:t>
            </a:r>
            <a:r>
              <a:rPr lang="en-US" sz="950" dirty="0" err="1">
                <a:solidFill>
                  <a:srgbClr val="8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svg</a:t>
            </a: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</a:t>
            </a:r>
            <a:r>
              <a:rPr lang="en-US" sz="950" dirty="0">
                <a:solidFill>
                  <a:srgbClr val="FF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id</a:t>
            </a:r>
            <a:r>
              <a:rPr lang="en-US" sz="95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="</a:t>
            </a:r>
            <a:r>
              <a:rPr lang="en-US" sz="950" dirty="0" err="1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camelRunningBy</a:t>
            </a:r>
            <a:r>
              <a:rPr lang="en-US" sz="95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"&gt;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5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    </a:t>
            </a:r>
            <a:r>
              <a:rPr lang="en-US" sz="95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&lt;/</a:t>
            </a:r>
            <a:r>
              <a:rPr lang="en-US" sz="950" dirty="0" err="1">
                <a:solidFill>
                  <a:srgbClr val="8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svg</a:t>
            </a:r>
            <a:r>
              <a:rPr lang="en-US" sz="95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&gt;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95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&lt;/</a:t>
            </a:r>
            <a:r>
              <a:rPr lang="en-US" sz="950" dirty="0">
                <a:solidFill>
                  <a:srgbClr val="800000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template</a:t>
            </a:r>
            <a:r>
              <a:rPr lang="en-US" sz="95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/>
                <a:ea typeface="Calibri"/>
                <a:cs typeface="Times New Roman"/>
              </a:rPr>
              <a:t>&gt;</a:t>
            </a:r>
            <a:endParaRPr lang="en-US" sz="1100" dirty="0">
              <a:effectLst/>
              <a:latin typeface="Calibri"/>
              <a:ea typeface="Calibri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378474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emeCamelRa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itter &amp; raleway">
      <a:majorFont>
        <a:latin typeface="Bitter"/>
        <a:ea typeface=""/>
        <a:cs typeface=""/>
      </a:majorFont>
      <a:minorFont>
        <a:latin typeface="Ralew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ThemeCamelRace</Template>
  <TotalTime>810</TotalTime>
  <Words>1047</Words>
  <Application>Microsoft Office PowerPoint</Application>
  <PresentationFormat>On-screen Show (4:3)</PresentationFormat>
  <Paragraphs>379</Paragraphs>
  <Slides>27</Slides>
  <Notes>24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28" baseType="lpstr">
      <vt:lpstr>ThemeCamelRace</vt:lpstr>
      <vt:lpstr>Camelrace</vt:lpstr>
      <vt:lpstr>Index</vt:lpstr>
      <vt:lpstr>Problem</vt:lpstr>
      <vt:lpstr>Used technologies</vt:lpstr>
      <vt:lpstr>PowerPoint Presentation</vt:lpstr>
      <vt:lpstr>PowerPoint Presentation</vt:lpstr>
      <vt:lpstr>PowerPoint Presentation</vt:lpstr>
      <vt:lpstr>Used technologies</vt:lpstr>
      <vt:lpstr>Used technologies</vt:lpstr>
      <vt:lpstr>Used technologies</vt:lpstr>
      <vt:lpstr>Used technologies</vt:lpstr>
      <vt:lpstr>Used technologies</vt:lpstr>
      <vt:lpstr>Used technologies</vt:lpstr>
      <vt:lpstr>Realisations</vt:lpstr>
      <vt:lpstr>Realisations</vt:lpstr>
      <vt:lpstr>Realisations</vt:lpstr>
      <vt:lpstr>Realisations</vt:lpstr>
      <vt:lpstr>Realisations</vt:lpstr>
      <vt:lpstr>Realisations</vt:lpstr>
      <vt:lpstr>Realisations</vt:lpstr>
      <vt:lpstr>Realisations</vt:lpstr>
      <vt:lpstr>Realisations</vt:lpstr>
      <vt:lpstr>Realisations</vt:lpstr>
      <vt:lpstr>Demo</vt:lpstr>
      <vt:lpstr>Not realized</vt:lpstr>
      <vt:lpstr>Future and reflection</vt:lpstr>
      <vt:lpstr>Conclusion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Kamelenrace</dc:title>
  <dc:creator>Windows User</dc:creator>
  <cp:lastModifiedBy>Windows User</cp:lastModifiedBy>
  <cp:revision>65</cp:revision>
  <dcterms:created xsi:type="dcterms:W3CDTF">2014-01-25T13:02:21Z</dcterms:created>
  <dcterms:modified xsi:type="dcterms:W3CDTF">2014-01-27T11:02:57Z</dcterms:modified>
</cp:coreProperties>
</file>

<file path=docProps/thumbnail.jpeg>
</file>